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9" r:id="rId2"/>
    <p:sldId id="256" r:id="rId3"/>
    <p:sldId id="259" r:id="rId4"/>
    <p:sldId id="266" r:id="rId5"/>
    <p:sldId id="265" r:id="rId6"/>
    <p:sldId id="268" r:id="rId7"/>
    <p:sldId id="262" r:id="rId8"/>
    <p:sldId id="270" r:id="rId9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20022" autoAdjust="0"/>
    <p:restoredTop sz="62403" autoAdjust="0"/>
  </p:normalViewPr>
  <p:slideViewPr>
    <p:cSldViewPr snapToGrid="0">
      <p:cViewPr>
        <p:scale>
          <a:sx n="60" d="100"/>
          <a:sy n="60" d="100"/>
        </p:scale>
        <p:origin x="-67" y="136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38" d="100"/>
          <a:sy n="38" d="100"/>
        </p:scale>
        <p:origin x="-2328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79AA1E-DF37-4444-89C8-2470DBC6F727}" type="doc">
      <dgm:prSet loTypeId="urn:microsoft.com/office/officeart/2008/layout/AlternatingHexagons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38F017F-E9D8-4983-8104-2706F1BAC9A6}">
      <dgm:prSet phldrT="[Text]" custT="1"/>
      <dgm:spPr/>
      <dgm:t>
        <a:bodyPr/>
        <a:lstStyle/>
        <a:p>
          <a:r>
            <a:rPr lang="en-NZ" sz="1800" b="1" dirty="0"/>
            <a:t>Delivering Results with Youth Guarantee</a:t>
          </a:r>
          <a:endParaRPr lang="en-US" sz="1800" b="1" dirty="0"/>
        </a:p>
      </dgm:t>
    </dgm:pt>
    <dgm:pt modelId="{E96D3E74-964E-40B1-A506-91FBE3FCC5BF}" type="parTrans" cxnId="{7BB479A0-4D0D-4255-A950-4C7C1A953110}">
      <dgm:prSet/>
      <dgm:spPr/>
      <dgm:t>
        <a:bodyPr/>
        <a:lstStyle/>
        <a:p>
          <a:endParaRPr lang="en-US" b="1"/>
        </a:p>
      </dgm:t>
    </dgm:pt>
    <dgm:pt modelId="{DA9E3961-9103-49F1-AF5C-F69D0629CC3E}" type="sibTrans" cxnId="{7BB479A0-4D0D-4255-A950-4C7C1A953110}">
      <dgm:prSet custT="1"/>
      <dgm:spPr/>
      <dgm:t>
        <a:bodyPr/>
        <a:lstStyle/>
        <a:p>
          <a:r>
            <a:rPr lang="en-US" sz="1800" b="1" dirty="0"/>
            <a:t>Raise Achievement in schools and improve quality teaching</a:t>
          </a:r>
        </a:p>
      </dgm:t>
    </dgm:pt>
    <dgm:pt modelId="{5D429B95-25B2-4444-9DC0-D707C4012544}">
      <dgm:prSet custT="1"/>
      <dgm:spPr/>
      <dgm:t>
        <a:bodyPr/>
        <a:lstStyle/>
        <a:p>
          <a:r>
            <a:rPr lang="en-NZ" sz="1800" b="1" dirty="0"/>
            <a:t>Strengthen the accountability of Youth Guarantee providers to improve outcomes for 16 &amp; 17 year-olds</a:t>
          </a:r>
          <a:endParaRPr lang="en-US" sz="1800" b="1" dirty="0"/>
        </a:p>
      </dgm:t>
    </dgm:pt>
    <dgm:pt modelId="{D6FD792D-E33E-433C-A39B-4CC9BA68AB18}" type="parTrans" cxnId="{88D48E6D-EACB-46DF-A358-83935E24962E}">
      <dgm:prSet/>
      <dgm:spPr/>
      <dgm:t>
        <a:bodyPr/>
        <a:lstStyle/>
        <a:p>
          <a:endParaRPr lang="en-US" b="1"/>
        </a:p>
      </dgm:t>
    </dgm:pt>
    <dgm:pt modelId="{1D6A813A-CA21-4D02-9F84-E6FCF884B3F4}" type="sibTrans" cxnId="{88D48E6D-EACB-46DF-A358-83935E24962E}">
      <dgm:prSet custT="1"/>
      <dgm:spPr/>
      <dgm:t>
        <a:bodyPr/>
        <a:lstStyle/>
        <a:p>
          <a:r>
            <a:rPr lang="en-US" sz="1800" b="1" dirty="0"/>
            <a:t>Improve the engagement and retention </a:t>
          </a:r>
          <a:r>
            <a:rPr lang="en-US" sz="1800" b="1" dirty="0" smtClean="0"/>
            <a:t>of learners</a:t>
          </a:r>
          <a:endParaRPr lang="en-US" sz="1800" b="1" dirty="0"/>
        </a:p>
      </dgm:t>
    </dgm:pt>
    <dgm:pt modelId="{591AD18F-7990-442A-A8BB-80AC4335D725}">
      <dgm:prSet custT="1"/>
      <dgm:spPr/>
      <dgm:t>
        <a:bodyPr/>
        <a:lstStyle/>
        <a:p>
          <a:r>
            <a:rPr lang="en-US" sz="1800" b="1" dirty="0"/>
            <a:t>Support partnerships between secondary and tertiary education and employers</a:t>
          </a:r>
        </a:p>
      </dgm:t>
    </dgm:pt>
    <dgm:pt modelId="{A94367A4-CE17-4B0A-817C-E56AA656DC58}" type="parTrans" cxnId="{F25AF3EF-239D-4390-8610-24019FF66CC5}">
      <dgm:prSet/>
      <dgm:spPr/>
      <dgm:t>
        <a:bodyPr/>
        <a:lstStyle/>
        <a:p>
          <a:endParaRPr lang="en-US" b="1"/>
        </a:p>
      </dgm:t>
    </dgm:pt>
    <dgm:pt modelId="{C1836558-FCF4-422A-8BD2-60BB177315A0}" type="sibTrans" cxnId="{F25AF3EF-239D-4390-8610-24019FF66CC5}">
      <dgm:prSet custT="1"/>
      <dgm:spPr/>
      <dgm:t>
        <a:bodyPr/>
        <a:lstStyle/>
        <a:p>
          <a:r>
            <a:rPr lang="en-US" sz="1800" b="1" dirty="0"/>
            <a:t>Develop pathways to meet local and regional economic needs through Communities of Learning</a:t>
          </a:r>
        </a:p>
      </dgm:t>
    </dgm:pt>
    <dgm:pt modelId="{7A01E0DD-C284-42BE-82BC-AAC8AABF2D37}" type="pres">
      <dgm:prSet presAssocID="{C479AA1E-DF37-4444-89C8-2470DBC6F72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NZ"/>
        </a:p>
      </dgm:t>
    </dgm:pt>
    <dgm:pt modelId="{D55C4ADB-3F07-4F5D-BA2C-7148F2857710}" type="pres">
      <dgm:prSet presAssocID="{638F017F-E9D8-4983-8104-2706F1BAC9A6}" presName="composite" presStyleCnt="0"/>
      <dgm:spPr/>
    </dgm:pt>
    <dgm:pt modelId="{FAC8BD5A-580B-444D-BB1F-2ADB5AC452EA}" type="pres">
      <dgm:prSet presAssocID="{638F017F-E9D8-4983-8104-2706F1BAC9A6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1364D894-7BBC-4121-94AF-31242C527E7F}" type="pres">
      <dgm:prSet presAssocID="{638F017F-E9D8-4983-8104-2706F1BAC9A6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0C639BE7-894D-4F95-BCF7-800665E0259E}" type="pres">
      <dgm:prSet presAssocID="{638F017F-E9D8-4983-8104-2706F1BAC9A6}" presName="BalanceSpacing" presStyleCnt="0"/>
      <dgm:spPr/>
    </dgm:pt>
    <dgm:pt modelId="{A3DF9BAB-F6F8-4474-967D-ED7F1B3A48E4}" type="pres">
      <dgm:prSet presAssocID="{638F017F-E9D8-4983-8104-2706F1BAC9A6}" presName="BalanceSpacing1" presStyleCnt="0"/>
      <dgm:spPr/>
    </dgm:pt>
    <dgm:pt modelId="{4C9277BD-2201-489D-89E6-E9502C649145}" type="pres">
      <dgm:prSet presAssocID="{DA9E3961-9103-49F1-AF5C-F69D0629CC3E}" presName="Accent1Text" presStyleLbl="node1" presStyleIdx="1" presStyleCnt="6"/>
      <dgm:spPr/>
      <dgm:t>
        <a:bodyPr/>
        <a:lstStyle/>
        <a:p>
          <a:endParaRPr lang="en-NZ"/>
        </a:p>
      </dgm:t>
    </dgm:pt>
    <dgm:pt modelId="{8E510DF4-AE9F-4520-98EC-FA10C9FE10D4}" type="pres">
      <dgm:prSet presAssocID="{DA9E3961-9103-49F1-AF5C-F69D0629CC3E}" presName="spaceBetweenRectangles" presStyleCnt="0"/>
      <dgm:spPr/>
    </dgm:pt>
    <dgm:pt modelId="{05F37A21-D825-4B38-B2F7-99503583AFCA}" type="pres">
      <dgm:prSet presAssocID="{5D429B95-25B2-4444-9DC0-D707C4012544}" presName="composite" presStyleCnt="0"/>
      <dgm:spPr/>
    </dgm:pt>
    <dgm:pt modelId="{273513CB-9B0B-4E8C-ACC8-56CD580DAADA}" type="pres">
      <dgm:prSet presAssocID="{5D429B95-25B2-4444-9DC0-D707C4012544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FDDD684-4215-40CD-855C-C48F7FE3FD0D}" type="pres">
      <dgm:prSet presAssocID="{5D429B95-25B2-4444-9DC0-D707C4012544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A8AFE994-50DF-481C-86B6-031EE337D207}" type="pres">
      <dgm:prSet presAssocID="{5D429B95-25B2-4444-9DC0-D707C4012544}" presName="BalanceSpacing" presStyleCnt="0"/>
      <dgm:spPr/>
    </dgm:pt>
    <dgm:pt modelId="{5F3FAF3E-DF8C-4BF1-8515-8F9F28186D62}" type="pres">
      <dgm:prSet presAssocID="{5D429B95-25B2-4444-9DC0-D707C4012544}" presName="BalanceSpacing1" presStyleCnt="0"/>
      <dgm:spPr/>
    </dgm:pt>
    <dgm:pt modelId="{A83DD577-59A4-4309-911A-9056F25393EB}" type="pres">
      <dgm:prSet presAssocID="{1D6A813A-CA21-4D02-9F84-E6FCF884B3F4}" presName="Accent1Text" presStyleLbl="node1" presStyleIdx="3" presStyleCnt="6"/>
      <dgm:spPr/>
      <dgm:t>
        <a:bodyPr/>
        <a:lstStyle/>
        <a:p>
          <a:endParaRPr lang="en-NZ"/>
        </a:p>
      </dgm:t>
    </dgm:pt>
    <dgm:pt modelId="{69B5C641-8E9B-45C2-BA1B-06224BF6C37C}" type="pres">
      <dgm:prSet presAssocID="{1D6A813A-CA21-4D02-9F84-E6FCF884B3F4}" presName="spaceBetweenRectangles" presStyleCnt="0"/>
      <dgm:spPr/>
    </dgm:pt>
    <dgm:pt modelId="{E6633A6C-DE35-4D03-84B4-D48FD6742F6C}" type="pres">
      <dgm:prSet presAssocID="{591AD18F-7990-442A-A8BB-80AC4335D725}" presName="composite" presStyleCnt="0"/>
      <dgm:spPr/>
    </dgm:pt>
    <dgm:pt modelId="{D166691F-0D24-476E-9644-19DA0C97A5A7}" type="pres">
      <dgm:prSet presAssocID="{591AD18F-7990-442A-A8BB-80AC4335D725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6BB4323-6C9F-4113-B407-6A5EF7A3E0C7}" type="pres">
      <dgm:prSet presAssocID="{591AD18F-7990-442A-A8BB-80AC4335D725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AE89168C-54EC-44DF-A28C-1172ACE6799D}" type="pres">
      <dgm:prSet presAssocID="{591AD18F-7990-442A-A8BB-80AC4335D725}" presName="BalanceSpacing" presStyleCnt="0"/>
      <dgm:spPr/>
    </dgm:pt>
    <dgm:pt modelId="{2D75DCE1-6E43-431F-9D02-4ACB1709BA81}" type="pres">
      <dgm:prSet presAssocID="{591AD18F-7990-442A-A8BB-80AC4335D725}" presName="BalanceSpacing1" presStyleCnt="0"/>
      <dgm:spPr/>
    </dgm:pt>
    <dgm:pt modelId="{BBD40310-3D3D-4812-BC43-F22E9E9AFCC5}" type="pres">
      <dgm:prSet presAssocID="{C1836558-FCF4-422A-8BD2-60BB177315A0}" presName="Accent1Text" presStyleLbl="node1" presStyleIdx="5" presStyleCnt="6"/>
      <dgm:spPr/>
      <dgm:t>
        <a:bodyPr/>
        <a:lstStyle/>
        <a:p>
          <a:endParaRPr lang="en-NZ"/>
        </a:p>
      </dgm:t>
    </dgm:pt>
  </dgm:ptLst>
  <dgm:cxnLst>
    <dgm:cxn modelId="{F25AF3EF-239D-4390-8610-24019FF66CC5}" srcId="{C479AA1E-DF37-4444-89C8-2470DBC6F727}" destId="{591AD18F-7990-442A-A8BB-80AC4335D725}" srcOrd="2" destOrd="0" parTransId="{A94367A4-CE17-4B0A-817C-E56AA656DC58}" sibTransId="{C1836558-FCF4-422A-8BD2-60BB177315A0}"/>
    <dgm:cxn modelId="{F4237B1C-BAB7-490F-8CC8-1C4C4AB6F991}" type="presOf" srcId="{591AD18F-7990-442A-A8BB-80AC4335D725}" destId="{D166691F-0D24-476E-9644-19DA0C97A5A7}" srcOrd="0" destOrd="0" presId="urn:microsoft.com/office/officeart/2008/layout/AlternatingHexagons"/>
    <dgm:cxn modelId="{F1FE7A7B-4E91-44F4-A1AF-685DE3A68902}" type="presOf" srcId="{DA9E3961-9103-49F1-AF5C-F69D0629CC3E}" destId="{4C9277BD-2201-489D-89E6-E9502C649145}" srcOrd="0" destOrd="0" presId="urn:microsoft.com/office/officeart/2008/layout/AlternatingHexagons"/>
    <dgm:cxn modelId="{7BB479A0-4D0D-4255-A950-4C7C1A953110}" srcId="{C479AA1E-DF37-4444-89C8-2470DBC6F727}" destId="{638F017F-E9D8-4983-8104-2706F1BAC9A6}" srcOrd="0" destOrd="0" parTransId="{E96D3E74-964E-40B1-A506-91FBE3FCC5BF}" sibTransId="{DA9E3961-9103-49F1-AF5C-F69D0629CC3E}"/>
    <dgm:cxn modelId="{88D48E6D-EACB-46DF-A358-83935E24962E}" srcId="{C479AA1E-DF37-4444-89C8-2470DBC6F727}" destId="{5D429B95-25B2-4444-9DC0-D707C4012544}" srcOrd="1" destOrd="0" parTransId="{D6FD792D-E33E-433C-A39B-4CC9BA68AB18}" sibTransId="{1D6A813A-CA21-4D02-9F84-E6FCF884B3F4}"/>
    <dgm:cxn modelId="{790B7431-F325-41C0-BF10-912A5DFF16BB}" type="presOf" srcId="{638F017F-E9D8-4983-8104-2706F1BAC9A6}" destId="{FAC8BD5A-580B-444D-BB1F-2ADB5AC452EA}" srcOrd="0" destOrd="0" presId="urn:microsoft.com/office/officeart/2008/layout/AlternatingHexagons"/>
    <dgm:cxn modelId="{E369F67D-6300-4C34-AD8D-7DD3E619A783}" type="presOf" srcId="{C1836558-FCF4-422A-8BD2-60BB177315A0}" destId="{BBD40310-3D3D-4812-BC43-F22E9E9AFCC5}" srcOrd="0" destOrd="0" presId="urn:microsoft.com/office/officeart/2008/layout/AlternatingHexagons"/>
    <dgm:cxn modelId="{86175546-B496-4A2D-9A6D-AA7D6659DB34}" type="presOf" srcId="{5D429B95-25B2-4444-9DC0-D707C4012544}" destId="{273513CB-9B0B-4E8C-ACC8-56CD580DAADA}" srcOrd="0" destOrd="0" presId="urn:microsoft.com/office/officeart/2008/layout/AlternatingHexagons"/>
    <dgm:cxn modelId="{CE09DDBD-35EB-45CE-BDA4-B6D6EDAFD959}" type="presOf" srcId="{C479AA1E-DF37-4444-89C8-2470DBC6F727}" destId="{7A01E0DD-C284-42BE-82BC-AAC8AABF2D37}" srcOrd="0" destOrd="0" presId="urn:microsoft.com/office/officeart/2008/layout/AlternatingHexagons"/>
    <dgm:cxn modelId="{0C956D30-2128-4EA6-900D-79EECE300AC6}" type="presOf" srcId="{1D6A813A-CA21-4D02-9F84-E6FCF884B3F4}" destId="{A83DD577-59A4-4309-911A-9056F25393EB}" srcOrd="0" destOrd="0" presId="urn:microsoft.com/office/officeart/2008/layout/AlternatingHexagons"/>
    <dgm:cxn modelId="{C691309A-A870-47C4-BCE7-2CB71A976CE9}" type="presParOf" srcId="{7A01E0DD-C284-42BE-82BC-AAC8AABF2D37}" destId="{D55C4ADB-3F07-4F5D-BA2C-7148F2857710}" srcOrd="0" destOrd="0" presId="urn:microsoft.com/office/officeart/2008/layout/AlternatingHexagons"/>
    <dgm:cxn modelId="{9A4B5567-397F-4765-B847-D20F65BAED80}" type="presParOf" srcId="{D55C4ADB-3F07-4F5D-BA2C-7148F2857710}" destId="{FAC8BD5A-580B-444D-BB1F-2ADB5AC452EA}" srcOrd="0" destOrd="0" presId="urn:microsoft.com/office/officeart/2008/layout/AlternatingHexagons"/>
    <dgm:cxn modelId="{FC1C984F-D107-4405-8079-E0CB26BBEA72}" type="presParOf" srcId="{D55C4ADB-3F07-4F5D-BA2C-7148F2857710}" destId="{1364D894-7BBC-4121-94AF-31242C527E7F}" srcOrd="1" destOrd="0" presId="urn:microsoft.com/office/officeart/2008/layout/AlternatingHexagons"/>
    <dgm:cxn modelId="{620AB532-2DED-4E26-B46D-AF4526D61283}" type="presParOf" srcId="{D55C4ADB-3F07-4F5D-BA2C-7148F2857710}" destId="{0C639BE7-894D-4F95-BCF7-800665E0259E}" srcOrd="2" destOrd="0" presId="urn:microsoft.com/office/officeart/2008/layout/AlternatingHexagons"/>
    <dgm:cxn modelId="{02DF6F16-5560-4F5C-B94D-7C6C6FD68493}" type="presParOf" srcId="{D55C4ADB-3F07-4F5D-BA2C-7148F2857710}" destId="{A3DF9BAB-F6F8-4474-967D-ED7F1B3A48E4}" srcOrd="3" destOrd="0" presId="urn:microsoft.com/office/officeart/2008/layout/AlternatingHexagons"/>
    <dgm:cxn modelId="{A26437F8-4078-4BD6-8374-3999AE90299A}" type="presParOf" srcId="{D55C4ADB-3F07-4F5D-BA2C-7148F2857710}" destId="{4C9277BD-2201-489D-89E6-E9502C649145}" srcOrd="4" destOrd="0" presId="urn:microsoft.com/office/officeart/2008/layout/AlternatingHexagons"/>
    <dgm:cxn modelId="{ABE352F7-A446-4245-A761-CC6735BCF5FA}" type="presParOf" srcId="{7A01E0DD-C284-42BE-82BC-AAC8AABF2D37}" destId="{8E510DF4-AE9F-4520-98EC-FA10C9FE10D4}" srcOrd="1" destOrd="0" presId="urn:microsoft.com/office/officeart/2008/layout/AlternatingHexagons"/>
    <dgm:cxn modelId="{16499822-4B4C-4350-B559-A0EF39B11BA4}" type="presParOf" srcId="{7A01E0DD-C284-42BE-82BC-AAC8AABF2D37}" destId="{05F37A21-D825-4B38-B2F7-99503583AFCA}" srcOrd="2" destOrd="0" presId="urn:microsoft.com/office/officeart/2008/layout/AlternatingHexagons"/>
    <dgm:cxn modelId="{299CC03C-C58A-4033-A8A3-F967EF571893}" type="presParOf" srcId="{05F37A21-D825-4B38-B2F7-99503583AFCA}" destId="{273513CB-9B0B-4E8C-ACC8-56CD580DAADA}" srcOrd="0" destOrd="0" presId="urn:microsoft.com/office/officeart/2008/layout/AlternatingHexagons"/>
    <dgm:cxn modelId="{973FB766-E51B-4A10-97EC-C97F1EBF7C0B}" type="presParOf" srcId="{05F37A21-D825-4B38-B2F7-99503583AFCA}" destId="{0FDDD684-4215-40CD-855C-C48F7FE3FD0D}" srcOrd="1" destOrd="0" presId="urn:microsoft.com/office/officeart/2008/layout/AlternatingHexagons"/>
    <dgm:cxn modelId="{78B00088-0C9A-4291-9015-5AAB31656EDF}" type="presParOf" srcId="{05F37A21-D825-4B38-B2F7-99503583AFCA}" destId="{A8AFE994-50DF-481C-86B6-031EE337D207}" srcOrd="2" destOrd="0" presId="urn:microsoft.com/office/officeart/2008/layout/AlternatingHexagons"/>
    <dgm:cxn modelId="{A8F05D50-A20F-4F79-B0CF-B6CAEBC779AE}" type="presParOf" srcId="{05F37A21-D825-4B38-B2F7-99503583AFCA}" destId="{5F3FAF3E-DF8C-4BF1-8515-8F9F28186D62}" srcOrd="3" destOrd="0" presId="urn:microsoft.com/office/officeart/2008/layout/AlternatingHexagons"/>
    <dgm:cxn modelId="{5FB39F0C-4E5D-4410-9203-7DE61015DF84}" type="presParOf" srcId="{05F37A21-D825-4B38-B2F7-99503583AFCA}" destId="{A83DD577-59A4-4309-911A-9056F25393EB}" srcOrd="4" destOrd="0" presId="urn:microsoft.com/office/officeart/2008/layout/AlternatingHexagons"/>
    <dgm:cxn modelId="{8DA4D668-B240-4CC0-92B3-D6A87E29395E}" type="presParOf" srcId="{7A01E0DD-C284-42BE-82BC-AAC8AABF2D37}" destId="{69B5C641-8E9B-45C2-BA1B-06224BF6C37C}" srcOrd="3" destOrd="0" presId="urn:microsoft.com/office/officeart/2008/layout/AlternatingHexagons"/>
    <dgm:cxn modelId="{0466572A-74FD-4136-B604-242BFFED54D7}" type="presParOf" srcId="{7A01E0DD-C284-42BE-82BC-AAC8AABF2D37}" destId="{E6633A6C-DE35-4D03-84B4-D48FD6742F6C}" srcOrd="4" destOrd="0" presId="urn:microsoft.com/office/officeart/2008/layout/AlternatingHexagons"/>
    <dgm:cxn modelId="{F142E0CE-448C-490D-9C10-BEC32E25AAA4}" type="presParOf" srcId="{E6633A6C-DE35-4D03-84B4-D48FD6742F6C}" destId="{D166691F-0D24-476E-9644-19DA0C97A5A7}" srcOrd="0" destOrd="0" presId="urn:microsoft.com/office/officeart/2008/layout/AlternatingHexagons"/>
    <dgm:cxn modelId="{3540D665-55DF-4BB0-BE9E-2A1CF2981CD7}" type="presParOf" srcId="{E6633A6C-DE35-4D03-84B4-D48FD6742F6C}" destId="{26BB4323-6C9F-4113-B407-6A5EF7A3E0C7}" srcOrd="1" destOrd="0" presId="urn:microsoft.com/office/officeart/2008/layout/AlternatingHexagons"/>
    <dgm:cxn modelId="{4D85224B-641E-4260-90CC-0D40210C468F}" type="presParOf" srcId="{E6633A6C-DE35-4D03-84B4-D48FD6742F6C}" destId="{AE89168C-54EC-44DF-A28C-1172ACE6799D}" srcOrd="2" destOrd="0" presId="urn:microsoft.com/office/officeart/2008/layout/AlternatingHexagons"/>
    <dgm:cxn modelId="{3F3976C0-AEA0-4A35-9BD3-0DEB79F17E07}" type="presParOf" srcId="{E6633A6C-DE35-4D03-84B4-D48FD6742F6C}" destId="{2D75DCE1-6E43-431F-9D02-4ACB1709BA81}" srcOrd="3" destOrd="0" presId="urn:microsoft.com/office/officeart/2008/layout/AlternatingHexagons"/>
    <dgm:cxn modelId="{412780AB-25EA-46A8-8E02-7C016FF014A2}" type="presParOf" srcId="{E6633A6C-DE35-4D03-84B4-D48FD6742F6C}" destId="{BBD40310-3D3D-4812-BC43-F22E9E9AFCC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C8BD5A-580B-444D-BB1F-2ADB5AC452EA}">
      <dsp:nvSpPr>
        <dsp:cNvPr id="0" name=""/>
        <dsp:cNvSpPr/>
      </dsp:nvSpPr>
      <dsp:spPr>
        <a:xfrm rot="5400000">
          <a:off x="4441329" y="879808"/>
          <a:ext cx="2916937" cy="253773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b="1" kern="1200" dirty="0"/>
            <a:t>Delivering Results with Youth Guarantee</a:t>
          </a:r>
          <a:endParaRPr lang="en-US" sz="1800" b="1" kern="1200" dirty="0"/>
        </a:p>
      </dsp:txBody>
      <dsp:txXfrm rot="5400000">
        <a:off x="4441329" y="879808"/>
        <a:ext cx="2916937" cy="2537735"/>
      </dsp:txXfrm>
    </dsp:sp>
    <dsp:sp modelId="{1364D894-7BBC-4121-94AF-31242C527E7F}">
      <dsp:nvSpPr>
        <dsp:cNvPr id="0" name=""/>
        <dsp:cNvSpPr/>
      </dsp:nvSpPr>
      <dsp:spPr>
        <a:xfrm>
          <a:off x="7245672" y="1273595"/>
          <a:ext cx="3255302" cy="17501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9277BD-2201-489D-89E6-E9502C649145}">
      <dsp:nvSpPr>
        <dsp:cNvPr id="0" name=""/>
        <dsp:cNvSpPr/>
      </dsp:nvSpPr>
      <dsp:spPr>
        <a:xfrm rot="5400000">
          <a:off x="1700574" y="879808"/>
          <a:ext cx="2916937" cy="253773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1351709"/>
                <a:satOff val="-3484"/>
                <a:lumOff val="-2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351709"/>
                <a:satOff val="-3484"/>
                <a:lumOff val="-2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351709"/>
                <a:satOff val="-3484"/>
                <a:lumOff val="-2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Raise Achievement in schools and improve quality teaching</a:t>
          </a:r>
        </a:p>
      </dsp:txBody>
      <dsp:txXfrm rot="5400000">
        <a:off x="1700574" y="879808"/>
        <a:ext cx="2916937" cy="2537735"/>
      </dsp:txXfrm>
    </dsp:sp>
    <dsp:sp modelId="{273513CB-9B0B-4E8C-ACC8-56CD580DAADA}">
      <dsp:nvSpPr>
        <dsp:cNvPr id="0" name=""/>
        <dsp:cNvSpPr/>
      </dsp:nvSpPr>
      <dsp:spPr>
        <a:xfrm rot="5400000">
          <a:off x="3065701" y="3355705"/>
          <a:ext cx="2916937" cy="253773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2703417"/>
                <a:satOff val="-6968"/>
                <a:lumOff val="-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703417"/>
                <a:satOff val="-6968"/>
                <a:lumOff val="-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703417"/>
                <a:satOff val="-6968"/>
                <a:lumOff val="-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b="1" kern="1200" dirty="0"/>
            <a:t>Strengthen the accountability of Youth Guarantee providers to improve outcomes for 16 &amp; 17 year-olds</a:t>
          </a:r>
          <a:endParaRPr lang="en-US" sz="1800" b="1" kern="1200" dirty="0"/>
        </a:p>
      </dsp:txBody>
      <dsp:txXfrm rot="5400000">
        <a:off x="3065701" y="3355705"/>
        <a:ext cx="2916937" cy="2537735"/>
      </dsp:txXfrm>
    </dsp:sp>
    <dsp:sp modelId="{0FDDD684-4215-40CD-855C-C48F7FE3FD0D}">
      <dsp:nvSpPr>
        <dsp:cNvPr id="0" name=""/>
        <dsp:cNvSpPr/>
      </dsp:nvSpPr>
      <dsp:spPr>
        <a:xfrm>
          <a:off x="0" y="3749491"/>
          <a:ext cx="3150292" cy="17501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3DD577-59A4-4309-911A-9056F25393EB}">
      <dsp:nvSpPr>
        <dsp:cNvPr id="0" name=""/>
        <dsp:cNvSpPr/>
      </dsp:nvSpPr>
      <dsp:spPr>
        <a:xfrm rot="5400000">
          <a:off x="5806455" y="3355705"/>
          <a:ext cx="2916937" cy="253773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4055126"/>
                <a:satOff val="-10451"/>
                <a:lumOff val="-7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055126"/>
                <a:satOff val="-10451"/>
                <a:lumOff val="-7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055126"/>
                <a:satOff val="-10451"/>
                <a:lumOff val="-7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Improve the engagement and retention </a:t>
          </a:r>
          <a:r>
            <a:rPr lang="en-US" sz="1800" b="1" kern="1200" dirty="0" smtClean="0"/>
            <a:t>of learners</a:t>
          </a:r>
          <a:endParaRPr lang="en-US" sz="1800" b="1" kern="1200" dirty="0"/>
        </a:p>
      </dsp:txBody>
      <dsp:txXfrm rot="5400000">
        <a:off x="5806455" y="3355705"/>
        <a:ext cx="2916937" cy="2537735"/>
      </dsp:txXfrm>
    </dsp:sp>
    <dsp:sp modelId="{D166691F-0D24-476E-9644-19DA0C97A5A7}">
      <dsp:nvSpPr>
        <dsp:cNvPr id="0" name=""/>
        <dsp:cNvSpPr/>
      </dsp:nvSpPr>
      <dsp:spPr>
        <a:xfrm rot="5400000">
          <a:off x="4441329" y="5831601"/>
          <a:ext cx="2916937" cy="253773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5406834"/>
                <a:satOff val="-13935"/>
                <a:lumOff val="-9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406834"/>
                <a:satOff val="-13935"/>
                <a:lumOff val="-9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406834"/>
                <a:satOff val="-13935"/>
                <a:lumOff val="-9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Support partnerships between secondary and tertiary education and employers</a:t>
          </a:r>
        </a:p>
      </dsp:txBody>
      <dsp:txXfrm rot="5400000">
        <a:off x="4441329" y="5831601"/>
        <a:ext cx="2916937" cy="2537735"/>
      </dsp:txXfrm>
    </dsp:sp>
    <dsp:sp modelId="{26BB4323-6C9F-4113-B407-6A5EF7A3E0C7}">
      <dsp:nvSpPr>
        <dsp:cNvPr id="0" name=""/>
        <dsp:cNvSpPr/>
      </dsp:nvSpPr>
      <dsp:spPr>
        <a:xfrm>
          <a:off x="7245672" y="6225388"/>
          <a:ext cx="3255302" cy="17501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D40310-3D3D-4812-BC43-F22E9E9AFCC5}">
      <dsp:nvSpPr>
        <dsp:cNvPr id="0" name=""/>
        <dsp:cNvSpPr/>
      </dsp:nvSpPr>
      <dsp:spPr>
        <a:xfrm rot="5400000">
          <a:off x="1700574" y="5831601"/>
          <a:ext cx="2916937" cy="253773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Develop pathways to meet local and regional economic needs through Communities of Learning</a:t>
          </a:r>
        </a:p>
      </dsp:txBody>
      <dsp:txXfrm rot="5400000">
        <a:off x="1700574" y="5831601"/>
        <a:ext cx="2916937" cy="25377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874AB-DBA9-4197-AE2C-C4D271FB8DEF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59F75-3F43-45EA-88A3-4B8CB37ABB35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316094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205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03" algn="l" defTabSz="1075205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205" algn="l" defTabSz="1075205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2808" algn="l" defTabSz="1075205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411" algn="l" defTabSz="1075205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014" algn="l" defTabSz="1075205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5616" algn="l" defTabSz="1075205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219" algn="l" defTabSz="1075205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0821" algn="l" defTabSz="1075205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9E8A91-E17E-4268-AC92-A7A64EAD5FE9}" type="slidenum">
              <a:rPr lang="en-NZ"/>
              <a:pPr/>
              <a:t>1</a:t>
            </a:fld>
            <a:endParaRPr lang="en-NZ" dirty="0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59F75-3F43-45EA-88A3-4B8CB37ABB35}" type="slidenum">
              <a:rPr lang="en-AU" smtClean="0"/>
              <a:pPr/>
              <a:t>2</a:t>
            </a:fld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A1FBF-7EB0-480E-98DA-A10430D36293}" type="slidenum">
              <a:rPr lang="en-NZ" smtClean="0"/>
              <a:pPr/>
              <a:t>3</a:t>
            </a:fld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4294353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59F75-3F43-45EA-88A3-4B8CB37ABB35}" type="slidenum">
              <a:rPr lang="en-AU" smtClean="0"/>
              <a:pPr/>
              <a:t>4</a:t>
            </a:fld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59F75-3F43-45EA-88A3-4B8CB37ABB35}" type="slidenum">
              <a:rPr lang="en-AU" smtClean="0"/>
              <a:pPr/>
              <a:t>5</a:t>
            </a:fld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59F75-3F43-45EA-88A3-4B8CB37ABB35}" type="slidenum">
              <a:rPr lang="en-AU" smtClean="0"/>
              <a:pPr/>
              <a:t>6</a:t>
            </a:fld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A1FBF-7EB0-480E-98DA-A10430D36293}" type="slidenum">
              <a:rPr lang="en-NZ" smtClean="0"/>
              <a:pPr/>
              <a:t>7</a:t>
            </a:fld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3844852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A1FBF-7EB0-480E-98DA-A10430D36293}" type="slidenum">
              <a:rPr lang="en-NZ" smtClean="0"/>
              <a:pPr/>
              <a:t>8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314588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931625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210186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PT_red_03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27621" y="-7400"/>
            <a:ext cx="12774496" cy="9583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7414260" y="2675892"/>
            <a:ext cx="4507230" cy="605186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icon to add picture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80111" y="511178"/>
            <a:ext cx="9530248" cy="1444624"/>
          </a:xfrm>
        </p:spPr>
        <p:txBody>
          <a:bodyPr>
            <a:normAutofit/>
          </a:bodyPr>
          <a:lstStyle>
            <a:lvl1pPr>
              <a:defRPr sz="3780" b="1">
                <a:solidFill>
                  <a:srgbClr val="58B9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Enter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80112" y="2682558"/>
            <a:ext cx="6397836" cy="604742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Content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7913" y="9072061"/>
            <a:ext cx="1108560" cy="255283"/>
          </a:xfrm>
        </p:spPr>
        <p:txBody>
          <a:bodyPr/>
          <a:lstStyle>
            <a:lvl1pPr algn="l">
              <a:defRPr lang="en-NZ" sz="1260" b="1" kern="1200" smtClean="0">
                <a:solidFill>
                  <a:srgbClr val="58B947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13468063-9C21-4834-88E3-ACB04C56D52D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69094" y="9072060"/>
            <a:ext cx="5087249" cy="249348"/>
          </a:xfrm>
        </p:spPr>
        <p:txBody>
          <a:bodyPr/>
          <a:lstStyle>
            <a:lvl1pPr algn="l">
              <a:defRPr>
                <a:solidFill>
                  <a:srgbClr val="58B94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9106046" y="9011678"/>
            <a:ext cx="2910553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60" dirty="0">
                <a:solidFill>
                  <a:srgbClr val="58B947"/>
                </a:solidFill>
                <a:latin typeface="Arial" pitchFamily="34" charset="0"/>
                <a:cs typeface="Arial" pitchFamily="34" charset="0"/>
              </a:rPr>
              <a:t>education.govt.nz</a:t>
            </a:r>
          </a:p>
        </p:txBody>
      </p:sp>
    </p:spTree>
    <p:extLst>
      <p:ext uri="{BB962C8B-B14F-4D97-AF65-F5344CB8AC3E}">
        <p14:creationId xmlns="" xmlns:p14="http://schemas.microsoft.com/office/powerpoint/2010/main" val="347252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PT_red_03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13551" y="2"/>
            <a:ext cx="12774496" cy="9583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80112" y="511178"/>
            <a:ext cx="7037916" cy="1444624"/>
          </a:xfrm>
        </p:spPr>
        <p:txBody>
          <a:bodyPr>
            <a:normAutofit/>
          </a:bodyPr>
          <a:lstStyle>
            <a:lvl1pPr>
              <a:defRPr sz="3780" b="1">
                <a:solidFill>
                  <a:srgbClr val="58B9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Enter Title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7913" y="9072061"/>
            <a:ext cx="1108560" cy="255283"/>
          </a:xfrm>
        </p:spPr>
        <p:txBody>
          <a:bodyPr/>
          <a:lstStyle>
            <a:lvl1pPr>
              <a:defRPr lang="en-NZ" sz="1260" b="1" kern="1200" smtClean="0">
                <a:solidFill>
                  <a:srgbClr val="58B947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 algn="l"/>
            <a:fld id="{13468063-9C21-4834-88E3-ACB04C56D52D}" type="slidenum">
              <a:rPr lang="en-NZ" smtClean="0"/>
              <a:pPr algn="l"/>
              <a:t>‹#›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69094" y="9072060"/>
            <a:ext cx="5087249" cy="249348"/>
          </a:xfrm>
        </p:spPr>
        <p:txBody>
          <a:bodyPr/>
          <a:lstStyle>
            <a:lvl1pPr algn="l">
              <a:defRPr>
                <a:solidFill>
                  <a:srgbClr val="58B94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9106046" y="9011678"/>
            <a:ext cx="2910553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60" dirty="0">
                <a:solidFill>
                  <a:srgbClr val="58B947"/>
                </a:solidFill>
                <a:latin typeface="Arial" pitchFamily="34" charset="0"/>
                <a:cs typeface="Arial" pitchFamily="34" charset="0"/>
              </a:rPr>
              <a:t>education.govt.nz</a:t>
            </a:r>
          </a:p>
        </p:txBody>
      </p:sp>
      <p:sp>
        <p:nvSpPr>
          <p:cNvPr id="15" name="Chart Placeholder 14"/>
          <p:cNvSpPr>
            <a:spLocks noGrp="1"/>
          </p:cNvSpPr>
          <p:nvPr>
            <p:ph type="chart" sz="quarter" idx="13"/>
          </p:nvPr>
        </p:nvSpPr>
        <p:spPr>
          <a:xfrm>
            <a:off x="893697" y="2548241"/>
            <a:ext cx="11014206" cy="6135107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icon to add chart</a:t>
            </a:r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915769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PT_red_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1"/>
            <a:ext cx="12774496" cy="9583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8271" y="2544395"/>
            <a:ext cx="10339994" cy="1113204"/>
          </a:xfrm>
        </p:spPr>
        <p:txBody>
          <a:bodyPr anchor="b">
            <a:noAutofit/>
          </a:bodyPr>
          <a:lstStyle>
            <a:lvl1pPr algn="l">
              <a:defRPr sz="5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8271" y="3755949"/>
            <a:ext cx="9687838" cy="1314814"/>
          </a:xfrm>
        </p:spPr>
        <p:txBody>
          <a:bodyPr>
            <a:noAutofit/>
          </a:bodyPr>
          <a:lstStyle>
            <a:lvl1pPr marL="0" indent="0" algn="l">
              <a:buNone/>
              <a:defRPr sz="3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00"/>
            </a:lvl3pPr>
            <a:lvl4pPr marL="1920240" indent="0" algn="ctr">
              <a:buNone/>
              <a:defRPr sz="2200"/>
            </a:lvl4pPr>
            <a:lvl5pPr marL="2560320" indent="0" algn="ctr">
              <a:buNone/>
              <a:defRPr sz="2200"/>
            </a:lvl5pPr>
            <a:lvl6pPr marL="3200400" indent="0" algn="ctr">
              <a:buNone/>
              <a:defRPr sz="2200"/>
            </a:lvl6pPr>
            <a:lvl7pPr marL="3840480" indent="0" algn="ctr">
              <a:buNone/>
              <a:defRPr sz="2200"/>
            </a:lvl7pPr>
            <a:lvl8pPr marL="4480560" indent="0" algn="ctr">
              <a:buNone/>
              <a:defRPr sz="2200"/>
            </a:lvl8pPr>
            <a:lvl9pPr marL="5120640" indent="0" algn="ctr">
              <a:buNone/>
              <a:defRPr sz="2200"/>
            </a:lvl9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 hasCustomPrompt="1"/>
          </p:nvPr>
        </p:nvSpPr>
        <p:spPr>
          <a:xfrm>
            <a:off x="880109" y="7812089"/>
            <a:ext cx="5781464" cy="437832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NZ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Author/s</a:t>
            </a:r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742640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Slide_red_0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9783" y="0"/>
            <a:ext cx="12762035" cy="958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69104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3716890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110743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3079186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624793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17971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196743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383049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327482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A385-3F76-4FFA-81AB-483FAAB19056}" type="datetimeFigureOut">
              <a:rPr lang="en-AU" smtClean="0"/>
              <a:pPr/>
              <a:t>29/06/2017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A054F-7A3E-4DD8-92CD-88CE1EE1674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193067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 flipV="1">
            <a:off x="1087909" y="4290705"/>
            <a:ext cx="8168891" cy="64007"/>
          </a:xfrm>
          <a:custGeom>
            <a:avLst/>
            <a:gdLst>
              <a:gd name="connsiteX0" fmla="*/ 0 w 7494104"/>
              <a:gd name="connsiteY0" fmla="*/ 0 h 0"/>
              <a:gd name="connsiteX1" fmla="*/ 7494104 w 749410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94104">
                <a:moveTo>
                  <a:pt x="0" y="0"/>
                </a:moveTo>
                <a:lnTo>
                  <a:pt x="7494104" y="0"/>
                </a:lnTo>
              </a:path>
            </a:pathLst>
          </a:custGeom>
          <a:noFill/>
          <a:ln w="9525"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99583">
                  <a:schemeClr val="tx1">
                    <a:lumMod val="65000"/>
                    <a:lumOff val="35000"/>
                    <a:alpha val="0"/>
                  </a:schemeClr>
                </a:gs>
                <a:gs pos="65000">
                  <a:schemeClr val="tx1">
                    <a:lumMod val="65000"/>
                    <a:lumOff val="3500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8" tIns="63998" rIns="127998" bIns="63998" rtlCol="0" anchor="ctr"/>
          <a:lstStyle/>
          <a:p>
            <a:pPr algn="ctr"/>
            <a:endParaRPr lang="en-NZ" dirty="0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NZ" dirty="0" smtClean="0"/>
              <a:t>Taranaki</a:t>
            </a:r>
            <a:r>
              <a:rPr lang="en-NZ" dirty="0" smtClean="0"/>
              <a:t> </a:t>
            </a:r>
            <a:r>
              <a:rPr lang="en-NZ" dirty="0" smtClean="0"/>
              <a:t>Futures Education Consortium</a:t>
            </a:r>
            <a:endParaRPr lang="en-NZ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lang="en-NZ" i="1" kern="0" dirty="0" smtClean="0"/>
              <a:t>Education to Employment</a:t>
            </a:r>
            <a:endParaRPr lang="en-NZ" i="1" kern="0" dirty="0" smtClean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3"/>
          </p:nvPr>
        </p:nvSpPr>
        <p:spPr>
          <a:xfrm>
            <a:off x="880109" y="7812089"/>
            <a:ext cx="5781464" cy="967877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en-NZ" kern="0" dirty="0" smtClean="0"/>
              <a:t>Jann Marshall, Director of </a:t>
            </a:r>
            <a:r>
              <a:rPr lang="en-NZ" kern="0" dirty="0" smtClean="0"/>
              <a:t>Education</a:t>
            </a:r>
          </a:p>
          <a:p>
            <a:pPr>
              <a:lnSpc>
                <a:spcPct val="85000"/>
              </a:lnSpc>
            </a:pPr>
            <a:r>
              <a:rPr lang="en-NZ" kern="0" dirty="0" smtClean="0"/>
              <a:t>Taranaki, Whanganui, Manawatu</a:t>
            </a:r>
            <a:endParaRPr lang="en-NZ" kern="0" dirty="0" smtClean="0"/>
          </a:p>
          <a:p>
            <a:pPr>
              <a:lnSpc>
                <a:spcPct val="85000"/>
              </a:lnSpc>
            </a:pPr>
            <a:r>
              <a:rPr lang="en-NZ" sz="2200" kern="0" dirty="0" smtClean="0"/>
              <a:t>30 June </a:t>
            </a:r>
            <a:r>
              <a:rPr lang="en-NZ" sz="2200" kern="0" dirty="0" smtClean="0"/>
              <a:t>2017</a:t>
            </a:r>
          </a:p>
          <a:p>
            <a:endParaRPr lang="en-NZ" dirty="0"/>
          </a:p>
        </p:txBody>
      </p:sp>
      <p:sp>
        <p:nvSpPr>
          <p:cNvPr id="23" name="Freeform 22"/>
          <p:cNvSpPr/>
          <p:nvPr/>
        </p:nvSpPr>
        <p:spPr>
          <a:xfrm flipV="1">
            <a:off x="1087910" y="7581454"/>
            <a:ext cx="2377613" cy="163677"/>
          </a:xfrm>
          <a:custGeom>
            <a:avLst/>
            <a:gdLst>
              <a:gd name="connsiteX0" fmla="*/ 0 w 7494104"/>
              <a:gd name="connsiteY0" fmla="*/ 0 h 0"/>
              <a:gd name="connsiteX1" fmla="*/ 7494104 w 749410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94104">
                <a:moveTo>
                  <a:pt x="0" y="0"/>
                </a:moveTo>
                <a:lnTo>
                  <a:pt x="7494104" y="0"/>
                </a:lnTo>
              </a:path>
            </a:pathLst>
          </a:custGeom>
          <a:noFill/>
          <a:ln w="9525"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99583">
                  <a:schemeClr val="tx1">
                    <a:lumMod val="65000"/>
                    <a:lumOff val="35000"/>
                    <a:alpha val="0"/>
                  </a:schemeClr>
                </a:gs>
                <a:gs pos="65000">
                  <a:schemeClr val="tx1">
                    <a:lumMod val="65000"/>
                    <a:lumOff val="3500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8" tIns="63998" rIns="127998" bIns="63998" rtlCol="0" anchor="ctr"/>
          <a:lstStyle/>
          <a:p>
            <a:pPr algn="ctr"/>
            <a:endParaRPr lang="en-NZ" dirty="0"/>
          </a:p>
        </p:txBody>
      </p:sp>
      <p:grpSp>
        <p:nvGrpSpPr>
          <p:cNvPr id="2" name="Group 12"/>
          <p:cNvGrpSpPr/>
          <p:nvPr/>
        </p:nvGrpSpPr>
        <p:grpSpPr>
          <a:xfrm>
            <a:off x="3518401" y="3659323"/>
            <a:ext cx="8708244" cy="3927902"/>
            <a:chOff x="2513144" y="2829452"/>
            <a:chExt cx="6220174" cy="280564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8051"/>
            <a:stretch/>
          </p:blipFill>
          <p:spPr>
            <a:xfrm>
              <a:off x="2513144" y="3634019"/>
              <a:ext cx="5776841" cy="2001077"/>
            </a:xfrm>
            <a:prstGeom prst="rect">
              <a:avLst/>
            </a:prstGeom>
            <a:effectLst>
              <a:outerShdw blurRad="177800" dist="38100" dir="5400000" algn="t" rotWithShape="0">
                <a:prstClr val="black">
                  <a:alpha val="24000"/>
                </a:prstClr>
              </a:outerShdw>
            </a:effec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412913" y="3614476"/>
              <a:ext cx="807023" cy="1799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5397" y="3848795"/>
              <a:ext cx="685251" cy="15650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212201" y="3147339"/>
              <a:ext cx="724200" cy="226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928667" y="2829452"/>
              <a:ext cx="804651" cy="2584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0AF98CC-83C2-4191-8293-E67DBE9DDD8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6535" y="914400"/>
            <a:ext cx="12010845" cy="159498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44F6221-FAC7-4CA7-BB3C-14E45CCFB9A9}"/>
              </a:ext>
            </a:extLst>
          </p:cNvPr>
          <p:cNvSpPr/>
          <p:nvPr/>
        </p:nvSpPr>
        <p:spPr>
          <a:xfrm>
            <a:off x="-1" y="0"/>
            <a:ext cx="12789535" cy="914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NZ" sz="2520" dirty="0"/>
              <a:t>Since 2009 across Taranaki, Whanganui and Manawatu - 83% of our school leavers have transitioned into tertiary education or industry training</a:t>
            </a:r>
            <a:endParaRPr lang="en-AU" sz="2520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3C9161B-1BE7-40B1-9460-E1E7BD84E82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839453"/>
            <a:ext cx="8536034" cy="676174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81CD336-0595-48DC-BD6C-302B0DDCE01D}"/>
              </a:ext>
            </a:extLst>
          </p:cNvPr>
          <p:cNvSpPr/>
          <p:nvPr/>
        </p:nvSpPr>
        <p:spPr>
          <a:xfrm>
            <a:off x="8548099" y="3277622"/>
            <a:ext cx="4253501" cy="150292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NZ" dirty="0"/>
              <a:t>A lot of our young people are staying within the region …</a:t>
            </a:r>
            <a:endParaRPr lang="en-AU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507AEE06-4FCF-453E-9AAD-6CD8171A28AF}"/>
              </a:ext>
            </a:extLst>
          </p:cNvPr>
          <p:cNvSpPr/>
          <p:nvPr/>
        </p:nvSpPr>
        <p:spPr>
          <a:xfrm>
            <a:off x="8548099" y="5244746"/>
            <a:ext cx="4253501" cy="157314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dirty="0"/>
              <a:t>We need to do better at developing, attracting, retaining and utilising the skills that the economy and employers need.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82D26A9A-12A2-4A28-9D80-620909C7F410}"/>
              </a:ext>
            </a:extLst>
          </p:cNvPr>
          <p:cNvSpPr/>
          <p:nvPr/>
        </p:nvSpPr>
        <p:spPr>
          <a:xfrm>
            <a:off x="8536034" y="7306287"/>
            <a:ext cx="4253501" cy="229491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dirty="0"/>
              <a:t>We also need to achieve better outcomes for young people. A significant number of students are still becoming disengaged from education too early or are entering employment before they have the skills necessary to stay connected to the workforce.</a:t>
            </a:r>
          </a:p>
        </p:txBody>
      </p:sp>
    </p:spTree>
    <p:extLst>
      <p:ext uri="{BB962C8B-B14F-4D97-AF65-F5344CB8AC3E}">
        <p14:creationId xmlns="" xmlns:p14="http://schemas.microsoft.com/office/powerpoint/2010/main" val="2322516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Key Challenges in Education to Employment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4736" y="2790349"/>
            <a:ext cx="12086217" cy="4957285"/>
          </a:xfrm>
        </p:spPr>
        <p:txBody>
          <a:bodyPr>
            <a:noAutofit/>
          </a:bodyPr>
          <a:lstStyle/>
          <a:p>
            <a:pPr marL="753428" indent="-376714">
              <a:buFont typeface="Arial" pitchFamily="34" charset="0"/>
              <a:buChar char="•"/>
            </a:pPr>
            <a:r>
              <a:rPr lang="en-NZ" sz="2940" dirty="0" smtClean="0"/>
              <a:t>Increased achievement at level 2 is not flowing through to level 4 or above qualifications</a:t>
            </a:r>
          </a:p>
          <a:p>
            <a:pPr marL="753428" indent="-376714">
              <a:buFont typeface="Arial" pitchFamily="34" charset="0"/>
              <a:buChar char="•"/>
            </a:pPr>
            <a:r>
              <a:rPr lang="en-NZ" sz="2940" dirty="0" smtClean="0"/>
              <a:t>Māori and </a:t>
            </a:r>
            <a:r>
              <a:rPr lang="en-NZ" sz="2940" dirty="0" smtClean="0"/>
              <a:t>P</a:t>
            </a:r>
            <a:r>
              <a:rPr lang="en-NZ" sz="2940" dirty="0" smtClean="0"/>
              <a:t>asifika achievement is lagging behind. Even with the significant gains in achievement over the last 3 years</a:t>
            </a:r>
          </a:p>
          <a:p>
            <a:pPr marL="753428" indent="-376714">
              <a:buFont typeface="Arial" pitchFamily="34" charset="0"/>
              <a:buChar char="•"/>
            </a:pPr>
            <a:r>
              <a:rPr lang="en-NZ" sz="2940" dirty="0" smtClean="0"/>
              <a:t>Skills shortages persist </a:t>
            </a:r>
          </a:p>
          <a:p>
            <a:pPr marL="753428" indent="-376714">
              <a:buFont typeface="Arial" pitchFamily="34" charset="0"/>
              <a:buChar char="•"/>
            </a:pPr>
            <a:r>
              <a:rPr lang="en-NZ" sz="2940" dirty="0" smtClean="0"/>
              <a:t>Youth unemployment persists</a:t>
            </a:r>
          </a:p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8063-9C21-4834-88E3-ACB04C56D52D}" type="slidenum">
              <a:rPr lang="en-NZ" smtClean="0"/>
              <a:pPr/>
              <a:t>3</a:t>
            </a:fld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2817841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675C8C46-80E1-4EF0-8A50-3D25566D38A4}"/>
              </a:ext>
            </a:extLst>
          </p:cNvPr>
          <p:cNvGrpSpPr/>
          <p:nvPr/>
        </p:nvGrpSpPr>
        <p:grpSpPr>
          <a:xfrm>
            <a:off x="-1" y="1427746"/>
            <a:ext cx="12801601" cy="6239186"/>
            <a:chOff x="250184" y="673767"/>
            <a:chExt cx="12801601" cy="6239186"/>
          </a:xfrm>
        </p:grpSpPr>
        <p:sp>
          <p:nvSpPr>
            <p:cNvPr id="4" name="Pentagon 3">
              <a:extLst>
                <a:ext uri="{FF2B5EF4-FFF2-40B4-BE49-F238E27FC236}">
                  <a16:creationId xmlns="" xmlns:a16="http://schemas.microsoft.com/office/drawing/2014/main" id="{CA0D7AC5-C829-49A9-90D7-58DA3C6DD7CB}"/>
                </a:ext>
              </a:extLst>
            </p:cNvPr>
            <p:cNvSpPr/>
            <p:nvPr/>
          </p:nvSpPr>
          <p:spPr>
            <a:xfrm>
              <a:off x="4998475" y="955254"/>
              <a:ext cx="3176340" cy="4451516"/>
            </a:xfrm>
            <a:prstGeom prst="pen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NZ" sz="2400" b="1" dirty="0"/>
                <a:t>Education </a:t>
              </a:r>
              <a:r>
                <a:rPr lang="en-NZ" sz="2400" dirty="0"/>
                <a:t>is committed to building skilled and safe workplaces</a:t>
              </a:r>
              <a:endParaRPr lang="en-AU" sz="2400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1D95569B-57E6-447A-AF90-F5EE27674343}"/>
                </a:ext>
              </a:extLst>
            </p:cNvPr>
            <p:cNvSpPr/>
            <p:nvPr/>
          </p:nvSpPr>
          <p:spPr>
            <a:xfrm>
              <a:off x="250184" y="673767"/>
              <a:ext cx="4957011" cy="56297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NZ" sz="2520" dirty="0"/>
                <a:t>Lifting Achievement of Young People</a:t>
              </a:r>
              <a:endParaRPr lang="en-AU" sz="252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BDB885BE-79E0-444F-A0AC-4E64E5A674F6}"/>
                </a:ext>
              </a:extLst>
            </p:cNvPr>
            <p:cNvSpPr/>
            <p:nvPr/>
          </p:nvSpPr>
          <p:spPr>
            <a:xfrm>
              <a:off x="303974" y="1236743"/>
              <a:ext cx="4291853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2000" dirty="0" smtClean="0"/>
                <a:t>Minimum of NCEA </a:t>
              </a:r>
              <a:r>
                <a:rPr lang="en-AU" sz="2000" dirty="0"/>
                <a:t>Level 2 qualification gives people the foundation-level skills </a:t>
              </a:r>
              <a:r>
                <a:rPr lang="en-AU" sz="2000" dirty="0" smtClean="0"/>
                <a:t>to </a:t>
              </a:r>
              <a:r>
                <a:rPr lang="en-AU" sz="2000" dirty="0"/>
                <a:t>have better opportunities in further education, employment, health outcomes and well-being. 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0E1FE95B-E575-40BD-92C0-436A0DC857AD}"/>
                </a:ext>
              </a:extLst>
            </p:cNvPr>
            <p:cNvSpPr/>
            <p:nvPr/>
          </p:nvSpPr>
          <p:spPr>
            <a:xfrm>
              <a:off x="303973" y="4218842"/>
              <a:ext cx="4903221" cy="716701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NZ" sz="2520" dirty="0"/>
                <a:t>Delivering Vocational Education and Training that Lifts Skills</a:t>
              </a:r>
              <a:endParaRPr lang="en-AU" sz="252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6000D82A-560C-4320-AD4A-CECF9883832B}"/>
                </a:ext>
              </a:extLst>
            </p:cNvPr>
            <p:cNvSpPr/>
            <p:nvPr/>
          </p:nvSpPr>
          <p:spPr>
            <a:xfrm>
              <a:off x="317422" y="4973961"/>
              <a:ext cx="4264959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2000" dirty="0" smtClean="0"/>
                <a:t>We need effective </a:t>
              </a:r>
              <a:r>
                <a:rPr lang="en-AU" sz="2000" dirty="0"/>
                <a:t>and flexible pathways for learners with diverse learning needs to acquire the skills that are in demand by employers. The system needs to deliver the skills that businesses need.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7CD6980F-344A-4616-8E85-08D19A46C0E9}"/>
                </a:ext>
              </a:extLst>
            </p:cNvPr>
            <p:cNvSpPr/>
            <p:nvPr/>
          </p:nvSpPr>
          <p:spPr>
            <a:xfrm>
              <a:off x="8137713" y="673768"/>
              <a:ext cx="4545103" cy="56297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NZ" sz="2520" dirty="0"/>
                <a:t>Strengthening Tertiary Education</a:t>
              </a:r>
              <a:endParaRPr lang="en-AU" sz="252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C6837CEF-ADDE-4DA7-B86F-CDDCB144B557}"/>
                </a:ext>
              </a:extLst>
            </p:cNvPr>
            <p:cNvSpPr/>
            <p:nvPr/>
          </p:nvSpPr>
          <p:spPr>
            <a:xfrm>
              <a:off x="8238568" y="1236743"/>
              <a:ext cx="4217894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2000" dirty="0"/>
                <a:t>The performance of New Zealand’s tertiary education system is critical to the supply of skills to the economy.  We are supporting a system that delivers more and highly skilled graduates, better quality provision and more relevant information to inform students’ choices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B70911EB-057A-4862-B58B-0050CD110385}"/>
                </a:ext>
              </a:extLst>
            </p:cNvPr>
            <p:cNvSpPr/>
            <p:nvPr/>
          </p:nvSpPr>
          <p:spPr>
            <a:xfrm>
              <a:off x="8137714" y="4218842"/>
              <a:ext cx="4545102" cy="65253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NZ" sz="2520" dirty="0"/>
                <a:t>Moving people off Benefits and into Work</a:t>
              </a:r>
              <a:endParaRPr lang="en-AU" sz="252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67AA87FC-C6CD-4919-8EF6-3E22B4FD1CA7}"/>
                </a:ext>
              </a:extLst>
            </p:cNvPr>
            <p:cNvSpPr/>
            <p:nvPr/>
          </p:nvSpPr>
          <p:spPr>
            <a:xfrm>
              <a:off x="7886227" y="4935543"/>
              <a:ext cx="5165558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2000" dirty="0"/>
                <a:t>High levels of employment are a hallmark of a well-functioning, high performing economy. As the economy grows, we will need to make full use of the talent pool available, and improve outcomes for families by breaking the welfare dependency cycle</a:t>
              </a:r>
              <a:r>
                <a:rPr lang="en-AU" sz="2000" dirty="0" smtClean="0"/>
                <a:t>. </a:t>
              </a:r>
              <a:endParaRPr lang="en-AU" sz="20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376191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="" xmlns:a16="http://schemas.microsoft.com/office/drawing/2014/main" id="{5DE3C5C1-C0EE-492B-A229-E426D9F7CD06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096952688"/>
              </p:ext>
            </p:extLst>
          </p:nvPr>
        </p:nvGraphicFramePr>
        <p:xfrm>
          <a:off x="3805284" y="352054"/>
          <a:ext cx="10500975" cy="9249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Graphic 6" descr="Group">
            <a:extLst>
              <a:ext uri="{FF2B5EF4-FFF2-40B4-BE49-F238E27FC236}">
                <a16:creationId xmlns="" xmlns:a16="http://schemas.microsoft.com/office/drawing/2014/main" id="{DA08BA2C-9FE8-4E09-ADF3-E291EA2E065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8389" y="2265676"/>
            <a:ext cx="2582073" cy="289961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FD94B31-2CF5-4220-B01F-A36E632E60F3}"/>
              </a:ext>
            </a:extLst>
          </p:cNvPr>
          <p:cNvSpPr/>
          <p:nvPr/>
        </p:nvSpPr>
        <p:spPr>
          <a:xfrm>
            <a:off x="148389" y="5165286"/>
            <a:ext cx="2582073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520" dirty="0"/>
              <a:t>Achieving at least NCEA Level 2 or an equivalent qualification puts a young person on a pathway towards a successful working career. </a:t>
            </a:r>
          </a:p>
        </p:txBody>
      </p:sp>
      <p:sp>
        <p:nvSpPr>
          <p:cNvPr id="10" name="Title 2">
            <a:extLst>
              <a:ext uri="{FF2B5EF4-FFF2-40B4-BE49-F238E27FC236}">
                <a16:creationId xmlns="" xmlns:a16="http://schemas.microsoft.com/office/drawing/2014/main" id="{3EEE0F00-6C11-43AA-A8A7-9778186EC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20" y="4110822"/>
            <a:ext cx="9530248" cy="1444624"/>
          </a:xfrm>
        </p:spPr>
        <p:txBody>
          <a:bodyPr>
            <a:normAutofit/>
          </a:bodyPr>
          <a:lstStyle/>
          <a:p>
            <a:r>
              <a:rPr lang="en-NZ" sz="3600" dirty="0"/>
              <a:t>We commit to….</a:t>
            </a:r>
          </a:p>
        </p:txBody>
      </p:sp>
    </p:spTree>
    <p:extLst>
      <p:ext uri="{BB962C8B-B14F-4D97-AF65-F5344CB8AC3E}">
        <p14:creationId xmlns="" xmlns:p14="http://schemas.microsoft.com/office/powerpoint/2010/main" val="1134063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E480EBEC-E0F3-4B81-88A0-448717B51DB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98106" y="2615090"/>
            <a:ext cx="5903494" cy="62547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0064252F-3154-4431-933D-2E7ED04F5CF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2433" y="593558"/>
            <a:ext cx="6044620" cy="36795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045CC0CB-0E78-4760-9B48-526AD7AAF06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080" y="6694748"/>
            <a:ext cx="5897635" cy="21750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6E017392-11C3-4725-9AAE-B31909A5AA14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2432" y="4377455"/>
            <a:ext cx="5916283" cy="21035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06588615-7D0D-46A8-8BDA-E3F0A5B1FB3D}"/>
              </a:ext>
            </a:extLst>
          </p:cNvPr>
          <p:cNvCxnSpPr>
            <a:cxnSpLocks/>
          </p:cNvCxnSpPr>
          <p:nvPr/>
        </p:nvCxnSpPr>
        <p:spPr>
          <a:xfrm>
            <a:off x="6769768" y="0"/>
            <a:ext cx="0" cy="9015663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3CC9BE8C-093D-4402-B0EE-9BAFF2586DCF}"/>
              </a:ext>
            </a:extLst>
          </p:cNvPr>
          <p:cNvSpPr/>
          <p:nvPr/>
        </p:nvSpPr>
        <p:spPr>
          <a:xfrm>
            <a:off x="6769768" y="1784093"/>
            <a:ext cx="6031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2400" b="1" dirty="0"/>
              <a:t>Youth not in employment, education or training in Taranaki </a:t>
            </a:r>
          </a:p>
        </p:txBody>
      </p:sp>
    </p:spTree>
    <p:extLst>
      <p:ext uri="{BB962C8B-B14F-4D97-AF65-F5344CB8AC3E}">
        <p14:creationId xmlns="" xmlns:p14="http://schemas.microsoft.com/office/powerpoint/2010/main" val="3023382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913" y="1123447"/>
            <a:ext cx="7037916" cy="1083468"/>
          </a:xfrm>
        </p:spPr>
        <p:txBody>
          <a:bodyPr>
            <a:normAutofit/>
          </a:bodyPr>
          <a:lstStyle/>
          <a:p>
            <a:r>
              <a:rPr lang="en-NZ" dirty="0"/>
              <a:t>From our perspective....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13468063-9C21-4834-88E3-ACB04C56D52D}" type="slidenum">
              <a:rPr lang="en-NZ" smtClean="0"/>
              <a:pPr algn="l"/>
              <a:t>7</a:t>
            </a:fld>
            <a:endParaRPr lang="en-NZ" dirty="0"/>
          </a:p>
        </p:txBody>
      </p:sp>
      <p:sp>
        <p:nvSpPr>
          <p:cNvPr id="6" name="Rectangle 5"/>
          <p:cNvSpPr/>
          <p:nvPr/>
        </p:nvSpPr>
        <p:spPr>
          <a:xfrm>
            <a:off x="2080260" y="2968652"/>
            <a:ext cx="8681085" cy="38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90" dirty="0"/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282387" y="2009664"/>
            <a:ext cx="12342749" cy="585484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1890" dirty="0"/>
          </a:p>
        </p:txBody>
      </p:sp>
      <p:sp>
        <p:nvSpPr>
          <p:cNvPr id="8" name="Rectangle 7"/>
          <p:cNvSpPr/>
          <p:nvPr/>
        </p:nvSpPr>
        <p:spPr>
          <a:xfrm>
            <a:off x="432996" y="2206916"/>
            <a:ext cx="5737778" cy="54693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940" b="1" dirty="0" smtClean="0">
                <a:solidFill>
                  <a:schemeClr val="tx1"/>
                </a:solidFill>
              </a:rPr>
              <a:t>We need more kiwis to </a:t>
            </a:r>
            <a:r>
              <a:rPr lang="en-NZ" sz="2940" b="1" dirty="0" smtClean="0">
                <a:solidFill>
                  <a:srgbClr val="00853E"/>
                </a:solidFill>
              </a:rPr>
              <a:t>understand</a:t>
            </a:r>
            <a:r>
              <a:rPr lang="en-NZ" sz="2940" b="1" dirty="0" smtClean="0">
                <a:solidFill>
                  <a:schemeClr val="tx1"/>
                </a:solidFill>
              </a:rPr>
              <a:t> that education, financial, personal and social success can be achieved across all vocational education, employment and training opportunities</a:t>
            </a:r>
            <a:endParaRPr lang="en-NZ" sz="294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70836" y="2206916"/>
            <a:ext cx="5737774" cy="54693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890" dirty="0">
              <a:solidFill>
                <a:schemeClr val="tx1"/>
              </a:solidFill>
              <a:latin typeface="Rockwell" pitchFamily="18" charset="0"/>
            </a:endParaRPr>
          </a:p>
          <a:p>
            <a:endParaRPr lang="en-US" sz="1890" dirty="0">
              <a:solidFill>
                <a:schemeClr val="tx1"/>
              </a:solidFill>
              <a:latin typeface="Rockwell" pitchFamily="18" charset="0"/>
            </a:endParaRPr>
          </a:p>
          <a:p>
            <a:r>
              <a:rPr lang="en-US" sz="2520" b="1" dirty="0" smtClean="0">
                <a:solidFill>
                  <a:schemeClr val="tx1"/>
                </a:solidFill>
              </a:rPr>
              <a:t>More young people engaged in education, and connected to better opportunities (pathways &amp; places), </a:t>
            </a:r>
            <a:r>
              <a:rPr lang="en-US" sz="2520" b="1" i="1" dirty="0" smtClean="0">
                <a:solidFill>
                  <a:srgbClr val="00853E"/>
                </a:solidFill>
              </a:rPr>
              <a:t>knowing</a:t>
            </a:r>
            <a:r>
              <a:rPr lang="en-US" sz="2520" dirty="0" smtClean="0">
                <a:solidFill>
                  <a:srgbClr val="00853E"/>
                </a:solidFill>
              </a:rPr>
              <a:t> </a:t>
            </a:r>
            <a:r>
              <a:rPr lang="en-US" sz="2520" b="1" dirty="0" smtClean="0">
                <a:solidFill>
                  <a:schemeClr val="tx1"/>
                </a:solidFill>
              </a:rPr>
              <a:t>they can achieve success from education to employment.</a:t>
            </a:r>
          </a:p>
          <a:p>
            <a:endParaRPr lang="en-US" sz="2520" dirty="0">
              <a:solidFill>
                <a:schemeClr val="tx1"/>
              </a:solidFill>
            </a:endParaRPr>
          </a:p>
          <a:p>
            <a:r>
              <a:rPr lang="en-US" sz="2520" b="1" dirty="0" smtClean="0">
                <a:solidFill>
                  <a:schemeClr val="tx1"/>
                </a:solidFill>
              </a:rPr>
              <a:t>More businesses engaged and connected to better opportunities (pathways &amp; places), </a:t>
            </a:r>
            <a:r>
              <a:rPr lang="en-US" sz="2520" b="1" i="1" dirty="0" smtClean="0">
                <a:solidFill>
                  <a:srgbClr val="00853E"/>
                </a:solidFill>
              </a:rPr>
              <a:t>confident</a:t>
            </a:r>
            <a:r>
              <a:rPr lang="en-US" sz="2520" dirty="0" smtClean="0">
                <a:solidFill>
                  <a:srgbClr val="00853E"/>
                </a:solidFill>
              </a:rPr>
              <a:t> </a:t>
            </a:r>
            <a:r>
              <a:rPr lang="en-US" sz="2520" b="1" dirty="0" smtClean="0">
                <a:solidFill>
                  <a:schemeClr val="tx1"/>
                </a:solidFill>
              </a:rPr>
              <a:t>that their skilled workforce needs and requirements will be met. </a:t>
            </a:r>
          </a:p>
          <a:p>
            <a:endParaRPr lang="en-US" sz="1890" dirty="0">
              <a:solidFill>
                <a:schemeClr val="tx1"/>
              </a:solidFill>
              <a:latin typeface="Rockwell" pitchFamily="18" charset="0"/>
            </a:endParaRPr>
          </a:p>
          <a:p>
            <a:endParaRPr lang="en-US" sz="1890" b="1" dirty="0">
              <a:solidFill>
                <a:schemeClr val="tx1"/>
              </a:solidFill>
              <a:latin typeface="Rockwell" pitchFamily="18" charset="0"/>
            </a:endParaRPr>
          </a:p>
        </p:txBody>
      </p:sp>
      <p:pic>
        <p:nvPicPr>
          <p:cNvPr id="8194" name="Picture 2" descr="C:\Users\CoplonD\AppData\Local\Microsoft\Windows\Temporary Internet Files\Content.IE5\Z7WGWL8I\img-thing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772" y="4780597"/>
            <a:ext cx="500063" cy="8301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35579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474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727</TotalTime>
  <Words>535</Words>
  <Application>Microsoft Office PowerPoint</Application>
  <PresentationFormat>A3 Paper (297x420 mm)</PresentationFormat>
  <Paragraphs>50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Taranaki Futures Education Consortium</vt:lpstr>
      <vt:lpstr>Slide 2</vt:lpstr>
      <vt:lpstr>Key Challenges in Education to Employment</vt:lpstr>
      <vt:lpstr>Slide 4</vt:lpstr>
      <vt:lpstr>We commit to….</vt:lpstr>
      <vt:lpstr>Slide 6</vt:lpstr>
      <vt:lpstr>From our perspective....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 Coplon</dc:creator>
  <cp:lastModifiedBy>Jann Marshall</cp:lastModifiedBy>
  <cp:revision>19</cp:revision>
  <dcterms:created xsi:type="dcterms:W3CDTF">2017-06-23T19:50:08Z</dcterms:created>
  <dcterms:modified xsi:type="dcterms:W3CDTF">2017-06-28T21:02:21Z</dcterms:modified>
</cp:coreProperties>
</file>