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 ContentType="image/tiff"/>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7" r:id="rId2"/>
    <p:sldId id="267" r:id="rId3"/>
    <p:sldId id="258" r:id="rId4"/>
    <p:sldId id="288" r:id="rId5"/>
    <p:sldId id="275" r:id="rId6"/>
    <p:sldId id="274" r:id="rId7"/>
    <p:sldId id="287" r:id="rId8"/>
    <p:sldId id="289" r:id="rId9"/>
    <p:sldId id="263" r:id="rId10"/>
    <p:sldId id="264" r:id="rId11"/>
    <p:sldId id="265" r:id="rId12"/>
    <p:sldId id="269" r:id="rId13"/>
    <p:sldId id="270" r:id="rId14"/>
    <p:sldId id="273" r:id="rId15"/>
    <p:sldId id="271" r:id="rId16"/>
    <p:sldId id="260" r:id="rId17"/>
    <p:sldId id="281" r:id="rId18"/>
    <p:sldId id="282" r:id="rId19"/>
    <p:sldId id="277" r:id="rId20"/>
    <p:sldId id="278" r:id="rId21"/>
    <p:sldId id="280" r:id="rId22"/>
    <p:sldId id="279" r:id="rId23"/>
    <p:sldId id="284" r:id="rId24"/>
    <p:sldId id="285" r:id="rId25"/>
    <p:sldId id="286" r:id="rId26"/>
    <p:sldId id="283" r:id="rId27"/>
    <p:sldId id="290" r:id="rId28"/>
    <p:sldId id="272" r:id="rId29"/>
  </p:sldIdLst>
  <p:sldSz cx="9144000" cy="6858000" type="screen4x3"/>
  <p:notesSz cx="6761163" cy="99425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2" userDrawn="1">
          <p15:clr>
            <a:srgbClr val="A4A3A4"/>
          </p15:clr>
        </p15:guide>
        <p15:guide id="2" pos="213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0020"/>
    <a:srgbClr val="002F6C"/>
    <a:srgbClr val="092E6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35" autoAdjust="0"/>
    <p:restoredTop sz="77738" autoAdjust="0"/>
  </p:normalViewPr>
  <p:slideViewPr>
    <p:cSldViewPr snapToGrid="0" snapToObjects="1">
      <p:cViewPr varScale="1">
        <p:scale>
          <a:sx n="86" d="100"/>
          <a:sy n="86" d="100"/>
        </p:scale>
        <p:origin x="172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774"/>
    </p:cViewPr>
  </p:sorterViewPr>
  <p:notesViewPr>
    <p:cSldViewPr snapToGrid="0" snapToObjects="1">
      <p:cViewPr varScale="1">
        <p:scale>
          <a:sx n="144" d="100"/>
          <a:sy n="144" d="100"/>
        </p:scale>
        <p:origin x="-5128" y="-104"/>
      </p:cViewPr>
      <p:guideLst>
        <p:guide orient="horz" pos="3132"/>
        <p:guide pos="213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9837" cy="49712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29761" y="0"/>
            <a:ext cx="2929837" cy="497126"/>
          </a:xfrm>
          <a:prstGeom prst="rect">
            <a:avLst/>
          </a:prstGeom>
        </p:spPr>
        <p:txBody>
          <a:bodyPr vert="horz" lIns="91440" tIns="45720" rIns="91440" bIns="45720" rtlCol="0"/>
          <a:lstStyle>
            <a:lvl1pPr algn="r">
              <a:defRPr sz="1200"/>
            </a:lvl1pPr>
          </a:lstStyle>
          <a:p>
            <a:fld id="{5FEBB06B-AD71-A64A-B76F-4055DB9B9D8F}" type="datetimeFigureOut">
              <a:rPr lang="en-US" smtClean="0"/>
              <a:t>8/12/2016</a:t>
            </a:fld>
            <a:endParaRPr lang="en-US"/>
          </a:p>
        </p:txBody>
      </p:sp>
      <p:sp>
        <p:nvSpPr>
          <p:cNvPr id="4" name="Slide Image Placeholder 3"/>
          <p:cNvSpPr>
            <a:spLocks noGrp="1" noRot="1" noChangeAspect="1"/>
          </p:cNvSpPr>
          <p:nvPr>
            <p:ph type="sldImg" idx="2"/>
          </p:nvPr>
        </p:nvSpPr>
        <p:spPr>
          <a:xfrm>
            <a:off x="896938" y="746125"/>
            <a:ext cx="4967287" cy="3727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6117" y="4722694"/>
            <a:ext cx="5408930" cy="4474131"/>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9443662"/>
            <a:ext cx="2929837" cy="49712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29761" y="9443662"/>
            <a:ext cx="2929837" cy="497126"/>
          </a:xfrm>
          <a:prstGeom prst="rect">
            <a:avLst/>
          </a:prstGeom>
        </p:spPr>
        <p:txBody>
          <a:bodyPr vert="horz" lIns="91440" tIns="45720" rIns="91440" bIns="45720" rtlCol="0" anchor="b"/>
          <a:lstStyle>
            <a:lvl1pPr algn="r">
              <a:defRPr sz="1200"/>
            </a:lvl1pPr>
          </a:lstStyle>
          <a:p>
            <a:fld id="{AEDC515E-150E-A74B-8151-D269DC4712A9}" type="slidenum">
              <a:rPr lang="en-US" smtClean="0"/>
              <a:t>‹#›</a:t>
            </a:fld>
            <a:endParaRPr lang="en-US"/>
          </a:p>
        </p:txBody>
      </p:sp>
    </p:spTree>
    <p:extLst>
      <p:ext uri="{BB962C8B-B14F-4D97-AF65-F5344CB8AC3E}">
        <p14:creationId xmlns:p14="http://schemas.microsoft.com/office/powerpoint/2010/main" val="274029103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theedge.co.nz/"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AEDC515E-150E-A74B-8151-D269DC4712A9}" type="slidenum">
              <a:rPr lang="en-US" smtClean="0"/>
              <a:t>1</a:t>
            </a:fld>
            <a:endParaRPr lang="en-US"/>
          </a:p>
        </p:txBody>
      </p:sp>
    </p:spTree>
    <p:extLst>
      <p:ext uri="{BB962C8B-B14F-4D97-AF65-F5344CB8AC3E}">
        <p14:creationId xmlns:p14="http://schemas.microsoft.com/office/powerpoint/2010/main" val="3257302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If you’ve studied Geograph</a:t>
            </a:r>
            <a:r>
              <a:rPr lang="en-NZ" baseline="0" dirty="0"/>
              <a:t>y you will know that </a:t>
            </a:r>
            <a:r>
              <a:rPr lang="en-NZ" dirty="0"/>
              <a:t>New Zealand has an</a:t>
            </a:r>
            <a:r>
              <a:rPr lang="en-NZ" baseline="0" dirty="0"/>
              <a:t> aging population. That means there’s really great opportunities for young people to look at a variety of careers where there are older people leaving the sectors. Like these ones…</a:t>
            </a:r>
          </a:p>
          <a:p>
            <a:endParaRPr lang="en-NZ" baseline="0" dirty="0"/>
          </a:p>
          <a:p>
            <a:r>
              <a:rPr lang="en-NZ" baseline="0" dirty="0"/>
              <a:t>READ THROUGH STATS</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10</a:t>
            </a:fld>
            <a:endParaRPr lang="en-US"/>
          </a:p>
        </p:txBody>
      </p:sp>
    </p:spTree>
    <p:extLst>
      <p:ext uri="{BB962C8B-B14F-4D97-AF65-F5344CB8AC3E}">
        <p14:creationId xmlns:p14="http://schemas.microsoft.com/office/powerpoint/2010/main" val="3619377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READ</a:t>
            </a:r>
            <a:r>
              <a:rPr lang="en-NZ" baseline="0" dirty="0"/>
              <a:t> THROUGH THE STATS</a:t>
            </a:r>
          </a:p>
          <a:p>
            <a:endParaRPr lang="en-NZ" baseline="0" dirty="0"/>
          </a:p>
          <a:p>
            <a:r>
              <a:rPr lang="en-NZ" dirty="0"/>
              <a:t>And I haven’t even gone</a:t>
            </a:r>
            <a:r>
              <a:rPr lang="en-NZ" baseline="0" dirty="0"/>
              <a:t> into mining, quarrying, passenger services.</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11</a:t>
            </a:fld>
            <a:endParaRPr lang="en-US"/>
          </a:p>
        </p:txBody>
      </p:sp>
    </p:spTree>
    <p:extLst>
      <p:ext uri="{BB962C8B-B14F-4D97-AF65-F5344CB8AC3E}">
        <p14:creationId xmlns:p14="http://schemas.microsoft.com/office/powerpoint/2010/main" val="1452760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NZ" dirty="0"/>
              <a:t>READ THROUGH THE STATS</a:t>
            </a:r>
          </a:p>
        </p:txBody>
      </p:sp>
      <p:sp>
        <p:nvSpPr>
          <p:cNvPr id="4" name="Slide Number Placeholder 3"/>
          <p:cNvSpPr>
            <a:spLocks noGrp="1"/>
          </p:cNvSpPr>
          <p:nvPr>
            <p:ph type="sldNum" sz="quarter" idx="10"/>
          </p:nvPr>
        </p:nvSpPr>
        <p:spPr/>
        <p:txBody>
          <a:bodyPr/>
          <a:lstStyle/>
          <a:p>
            <a:fld id="{AEDC515E-150E-A74B-8151-D269DC4712A9}" type="slidenum">
              <a:rPr lang="en-US" smtClean="0"/>
              <a:t>12</a:t>
            </a:fld>
            <a:endParaRPr lang="en-US"/>
          </a:p>
        </p:txBody>
      </p:sp>
    </p:spTree>
    <p:extLst>
      <p:ext uri="{BB962C8B-B14F-4D97-AF65-F5344CB8AC3E}">
        <p14:creationId xmlns:p14="http://schemas.microsoft.com/office/powerpoint/2010/main" val="378927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NZ" dirty="0"/>
              <a:t>READ THROUGH THE STATS.</a:t>
            </a:r>
          </a:p>
        </p:txBody>
      </p:sp>
      <p:sp>
        <p:nvSpPr>
          <p:cNvPr id="4" name="Slide Number Placeholder 3"/>
          <p:cNvSpPr>
            <a:spLocks noGrp="1"/>
          </p:cNvSpPr>
          <p:nvPr>
            <p:ph type="sldNum" sz="quarter" idx="10"/>
          </p:nvPr>
        </p:nvSpPr>
        <p:spPr/>
        <p:txBody>
          <a:bodyPr/>
          <a:lstStyle/>
          <a:p>
            <a:fld id="{AEDC515E-150E-A74B-8151-D269DC4712A9}" type="slidenum">
              <a:rPr lang="en-US" smtClean="0"/>
              <a:t>13</a:t>
            </a:fld>
            <a:endParaRPr lang="en-US"/>
          </a:p>
        </p:txBody>
      </p:sp>
    </p:spTree>
    <p:extLst>
      <p:ext uri="{BB962C8B-B14F-4D97-AF65-F5344CB8AC3E}">
        <p14:creationId xmlns:p14="http://schemas.microsoft.com/office/powerpoint/2010/main" val="15183271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Trades</a:t>
            </a:r>
            <a:r>
              <a:rPr lang="en-NZ" baseline="0" dirty="0"/>
              <a:t> and services are all about construction – but to be sure there are amazing opportunities in construction and infrastructure sectors too…</a:t>
            </a:r>
          </a:p>
          <a:p>
            <a:endParaRPr lang="en-NZ" baseline="0" dirty="0"/>
          </a:p>
          <a:p>
            <a:r>
              <a:rPr lang="en-NZ" baseline="0" dirty="0"/>
              <a:t>READ THROUGH THE STATS</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14</a:t>
            </a:fld>
            <a:endParaRPr lang="en-US"/>
          </a:p>
        </p:txBody>
      </p:sp>
    </p:spTree>
    <p:extLst>
      <p:ext uri="{BB962C8B-B14F-4D97-AF65-F5344CB8AC3E}">
        <p14:creationId xmlns:p14="http://schemas.microsoft.com/office/powerpoint/2010/main" val="2670250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And these are some of the rest</a:t>
            </a:r>
            <a:r>
              <a:rPr lang="en-NZ" baseline="0" dirty="0"/>
              <a:t> of the industries we haven’t talked about! All have great opportunities for young people.</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15</a:t>
            </a:fld>
            <a:endParaRPr lang="en-US"/>
          </a:p>
        </p:txBody>
      </p:sp>
    </p:spTree>
    <p:extLst>
      <p:ext uri="{BB962C8B-B14F-4D97-AF65-F5344CB8AC3E}">
        <p14:creationId xmlns:p14="http://schemas.microsoft.com/office/powerpoint/2010/main" val="1501121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How can</a:t>
            </a:r>
            <a:r>
              <a:rPr lang="en-NZ" baseline="0" dirty="0"/>
              <a:t> you learn more about Got a Trade?</a:t>
            </a:r>
          </a:p>
          <a:p>
            <a:endParaRPr lang="en-NZ" baseline="0" dirty="0"/>
          </a:p>
          <a:p>
            <a:r>
              <a:rPr lang="en-NZ" baseline="0" dirty="0"/>
              <a:t>This is the fun stuff.</a:t>
            </a:r>
          </a:p>
          <a:p>
            <a:endParaRPr lang="en-NZ" baseline="0" dirty="0"/>
          </a:p>
          <a:p>
            <a:r>
              <a:rPr lang="en-NZ" dirty="0"/>
              <a:t>This year we’re promoting</a:t>
            </a:r>
            <a:r>
              <a:rPr lang="en-NZ" baseline="0" dirty="0"/>
              <a:t> Got a Trade Week through our media partner </a:t>
            </a:r>
            <a:r>
              <a:rPr lang="en-NZ" baseline="0" dirty="0" err="1"/>
              <a:t>Mediaworks</a:t>
            </a:r>
            <a:r>
              <a:rPr lang="en-NZ" baseline="0" dirty="0"/>
              <a:t>. You might recognise these guys!</a:t>
            </a:r>
          </a:p>
          <a:p>
            <a:endParaRPr lang="en-NZ" baseline="0" dirty="0"/>
          </a:p>
          <a:p>
            <a:r>
              <a:rPr lang="en-NZ" baseline="0" dirty="0"/>
              <a:t>They’ll be participating in the week and you’re likely to see a super special 24 trades in 24 hours on </a:t>
            </a:r>
            <a:r>
              <a:rPr lang="en-NZ" baseline="0" dirty="0" err="1"/>
              <a:t>Jono</a:t>
            </a:r>
            <a:r>
              <a:rPr lang="en-NZ" baseline="0" dirty="0"/>
              <a:t> &amp; Ben.</a:t>
            </a:r>
          </a:p>
          <a:p>
            <a:endParaRPr lang="en-NZ" baseline="0" dirty="0"/>
          </a:p>
          <a:p>
            <a:r>
              <a:rPr lang="en-NZ" baseline="0" dirty="0"/>
              <a:t>There’s lots more activity happening – a lot of it will be online so you will get the chance to see and hear more across radio &amp; TV.  </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16</a:t>
            </a:fld>
            <a:endParaRPr lang="en-US"/>
          </a:p>
        </p:txBody>
      </p:sp>
    </p:spTree>
    <p:extLst>
      <p:ext uri="{BB962C8B-B14F-4D97-AF65-F5344CB8AC3E}">
        <p14:creationId xmlns:p14="http://schemas.microsoft.com/office/powerpoint/2010/main" val="872037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These are things you guys will be interested</a:t>
            </a:r>
            <a:r>
              <a:rPr lang="en-NZ" baseline="0" dirty="0"/>
              <a:t> in!</a:t>
            </a:r>
          </a:p>
          <a:p>
            <a:r>
              <a:rPr lang="en-NZ" baseline="0" dirty="0" err="1"/>
              <a:t>MaiFm</a:t>
            </a:r>
            <a:r>
              <a:rPr lang="en-NZ" baseline="0" dirty="0"/>
              <a:t> is taking the Mai Morning Crew with </a:t>
            </a:r>
            <a:r>
              <a:rPr lang="en-NZ" baseline="0" dirty="0" err="1"/>
              <a:t>Nickson</a:t>
            </a:r>
            <a:r>
              <a:rPr lang="en-NZ" baseline="0" dirty="0"/>
              <a:t>, Nate and Lily on the road – there’s plenty of chances to win great swag!</a:t>
            </a:r>
          </a:p>
          <a:p>
            <a:endParaRPr lang="en-NZ" baseline="0" dirty="0"/>
          </a:p>
          <a:p>
            <a:r>
              <a:rPr lang="en-NZ" baseline="0" dirty="0"/>
              <a:t>The Edge SMASH TV! With </a:t>
            </a:r>
            <a:r>
              <a:rPr lang="en-NZ" baseline="0" dirty="0" err="1"/>
              <a:t>marty</a:t>
            </a:r>
            <a:r>
              <a:rPr lang="en-NZ" baseline="0" dirty="0"/>
              <a:t> and Steph will taking on some trades and services challenges. </a:t>
            </a:r>
            <a:r>
              <a:rPr lang="en-NZ" dirty="0"/>
              <a:t>On The Edge TV 4pm Weekdays - Freeview Channel 11 / Sky Channel 114 Streaming at </a:t>
            </a:r>
            <a:r>
              <a:rPr lang="en-NZ" dirty="0">
                <a:hlinkClick r:id="rId3"/>
              </a:rPr>
              <a:t>theedge.co.nz.</a:t>
            </a:r>
            <a:r>
              <a:rPr lang="en-NZ" dirty="0"/>
              <a:t> </a:t>
            </a:r>
          </a:p>
          <a:p>
            <a:endParaRPr lang="en-NZ" dirty="0"/>
          </a:p>
          <a:p>
            <a:r>
              <a:rPr lang="en-NZ" dirty="0"/>
              <a:t>Guy,</a:t>
            </a:r>
            <a:r>
              <a:rPr lang="en-NZ" baseline="0" dirty="0"/>
              <a:t> Sharyn &amp; Clint on The Edge will be playing a </a:t>
            </a:r>
            <a:r>
              <a:rPr lang="en-NZ" baseline="0" dirty="0" err="1"/>
              <a:t>Tradio</a:t>
            </a:r>
            <a:r>
              <a:rPr lang="en-NZ" baseline="0" dirty="0"/>
              <a:t> game – learn about different trades and services and win great prizes.</a:t>
            </a:r>
          </a:p>
          <a:p>
            <a:endParaRPr lang="en-NZ" baseline="0" dirty="0"/>
          </a:p>
          <a:p>
            <a:r>
              <a:rPr lang="en-NZ" baseline="0" dirty="0" err="1"/>
              <a:t>MoreFM</a:t>
            </a:r>
            <a:r>
              <a:rPr lang="en-NZ" baseline="0" dirty="0"/>
              <a:t> – </a:t>
            </a:r>
            <a:r>
              <a:rPr lang="en-NZ" baseline="0" dirty="0" err="1"/>
              <a:t>Jase</a:t>
            </a:r>
            <a:r>
              <a:rPr lang="en-NZ" baseline="0" dirty="0"/>
              <a:t> on the Job – </a:t>
            </a:r>
            <a:r>
              <a:rPr lang="en-NZ" baseline="0" dirty="0" err="1"/>
              <a:t>Jase</a:t>
            </a:r>
            <a:r>
              <a:rPr lang="en-NZ" baseline="0" dirty="0"/>
              <a:t> will trying new jobs over the week and you can listen &amp; win.</a:t>
            </a:r>
          </a:p>
          <a:p>
            <a:endParaRPr lang="en-NZ" baseline="0" dirty="0"/>
          </a:p>
          <a:p>
            <a:r>
              <a:rPr lang="en-NZ" baseline="0" dirty="0"/>
              <a:t>There is lots on going on so make sure you tune in to win!</a:t>
            </a:r>
          </a:p>
          <a:p>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17</a:t>
            </a:fld>
            <a:endParaRPr lang="en-US"/>
          </a:p>
        </p:txBody>
      </p:sp>
    </p:spTree>
    <p:extLst>
      <p:ext uri="{BB962C8B-B14F-4D97-AF65-F5344CB8AC3E}">
        <p14:creationId xmlns:p14="http://schemas.microsoft.com/office/powerpoint/2010/main" val="881795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Here’s a little taster of what is to come on TV and Radio</a:t>
            </a:r>
          </a:p>
        </p:txBody>
      </p:sp>
      <p:sp>
        <p:nvSpPr>
          <p:cNvPr id="4" name="Slide Number Placeholder 3"/>
          <p:cNvSpPr>
            <a:spLocks noGrp="1"/>
          </p:cNvSpPr>
          <p:nvPr>
            <p:ph type="sldNum" sz="quarter" idx="10"/>
          </p:nvPr>
        </p:nvSpPr>
        <p:spPr/>
        <p:txBody>
          <a:bodyPr/>
          <a:lstStyle/>
          <a:p>
            <a:fld id="{AEDC515E-150E-A74B-8151-D269DC4712A9}" type="slidenum">
              <a:rPr lang="en-US" smtClean="0"/>
              <a:t>18</a:t>
            </a:fld>
            <a:endParaRPr lang="en-US"/>
          </a:p>
        </p:txBody>
      </p:sp>
    </p:spTree>
    <p:extLst>
      <p:ext uri="{BB962C8B-B14F-4D97-AF65-F5344CB8AC3E}">
        <p14:creationId xmlns:p14="http://schemas.microsoft.com/office/powerpoint/2010/main" val="10312599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And for your teachers</a:t>
            </a:r>
            <a:r>
              <a:rPr lang="en-NZ" baseline="0" dirty="0"/>
              <a:t> and parents – there will be lots of information on Got a Trade on trades and services careers through stuff.co.nz and on TV3’s </a:t>
            </a:r>
            <a:r>
              <a:rPr lang="en-NZ" baseline="0" dirty="0" err="1"/>
              <a:t>Newshub</a:t>
            </a:r>
            <a:r>
              <a:rPr lang="en-NZ" baseline="0" dirty="0"/>
              <a:t>, Story and the Paul Henry show.  You can show them our website too – there’s lots of information on there for you and for them.</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19</a:t>
            </a:fld>
            <a:endParaRPr lang="en-US"/>
          </a:p>
        </p:txBody>
      </p:sp>
    </p:spTree>
    <p:extLst>
      <p:ext uri="{BB962C8B-B14F-4D97-AF65-F5344CB8AC3E}">
        <p14:creationId xmlns:p14="http://schemas.microsoft.com/office/powerpoint/2010/main" val="3879468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Got a Trade is a group of eight industry training organisations</a:t>
            </a:r>
            <a:r>
              <a:rPr lang="en-NZ" baseline="0" dirty="0"/>
              <a:t> who have got together to promote trades and services careers.</a:t>
            </a:r>
          </a:p>
          <a:p>
            <a:endParaRPr lang="en-NZ" baseline="0" dirty="0"/>
          </a:p>
          <a:p>
            <a:r>
              <a:rPr lang="en-NZ" dirty="0"/>
              <a:t>BCITO</a:t>
            </a:r>
            <a:r>
              <a:rPr lang="en-NZ" baseline="0" dirty="0"/>
              <a:t> – building and construction opportunities – like carpentry, flooring, painting and decorating, and brick and </a:t>
            </a:r>
            <a:r>
              <a:rPr lang="en-NZ" baseline="0" dirty="0" err="1"/>
              <a:t>blocklaying</a:t>
            </a:r>
            <a:endParaRPr lang="en-NZ" baseline="0" dirty="0"/>
          </a:p>
          <a:p>
            <a:r>
              <a:rPr lang="en-NZ" baseline="0" dirty="0" err="1"/>
              <a:t>Competenz</a:t>
            </a:r>
            <a:r>
              <a:rPr lang="en-NZ" baseline="0" dirty="0"/>
              <a:t> – have 37 industries! Anything from manufacturing engineering – things like welding, steel manufacture through to butchery, baker and forestry. </a:t>
            </a:r>
          </a:p>
          <a:p>
            <a:r>
              <a:rPr lang="en-NZ" baseline="0" dirty="0" err="1"/>
              <a:t>Connexis</a:t>
            </a:r>
            <a:r>
              <a:rPr lang="en-NZ" baseline="0" dirty="0"/>
              <a:t> – is infrastructure – we call it civil engineering and it includes everything from </a:t>
            </a:r>
            <a:r>
              <a:rPr lang="en-NZ" baseline="0" dirty="0" err="1"/>
              <a:t>roading</a:t>
            </a:r>
            <a:r>
              <a:rPr lang="en-NZ" baseline="0" dirty="0"/>
              <a:t> to building infrastructure for new subdivisions. They also look after electricity supply and telecommunications.</a:t>
            </a:r>
          </a:p>
          <a:p>
            <a:r>
              <a:rPr lang="en-NZ" baseline="0" dirty="0"/>
              <a:t>HITO – is the hairdressing and beauty ITO</a:t>
            </a:r>
          </a:p>
          <a:p>
            <a:r>
              <a:rPr lang="en-NZ" baseline="0" dirty="0"/>
              <a:t>MITO – look after heavy road transport, all things automotive – like diesel engineering and automotive technicians, </a:t>
            </a:r>
            <a:r>
              <a:rPr lang="en-NZ" baseline="0" dirty="0" err="1"/>
              <a:t>panelbeaters</a:t>
            </a:r>
            <a:r>
              <a:rPr lang="en-NZ" baseline="0" dirty="0"/>
              <a:t> (automotive </a:t>
            </a:r>
            <a:r>
              <a:rPr lang="en-NZ" baseline="0" dirty="0" err="1"/>
              <a:t>refinshers</a:t>
            </a:r>
            <a:r>
              <a:rPr lang="en-NZ" baseline="0" dirty="0"/>
              <a:t>)</a:t>
            </a:r>
          </a:p>
          <a:p>
            <a:r>
              <a:rPr lang="en-NZ" baseline="0" dirty="0" err="1"/>
              <a:t>ServiceIQ</a:t>
            </a:r>
            <a:r>
              <a:rPr lang="en-NZ" baseline="0" dirty="0"/>
              <a:t> - is the hospitality travel and tourism ITO and they have a huge range of </a:t>
            </a:r>
            <a:r>
              <a:rPr lang="en-NZ" baseline="0" dirty="0" err="1"/>
              <a:t>quals</a:t>
            </a:r>
            <a:r>
              <a:rPr lang="en-NZ" baseline="0" dirty="0"/>
              <a:t> across their sectors.</a:t>
            </a:r>
          </a:p>
          <a:p>
            <a:r>
              <a:rPr lang="en-NZ" baseline="0" dirty="0"/>
              <a:t>Skills – where I am from – have around 23 industries. We deliver all the specialist trades like electricians, plumbers, </a:t>
            </a:r>
            <a:r>
              <a:rPr lang="en-NZ" baseline="0" dirty="0" err="1"/>
              <a:t>drainlaying</a:t>
            </a:r>
            <a:r>
              <a:rPr lang="en-NZ" baseline="0" dirty="0"/>
              <a:t>, </a:t>
            </a:r>
            <a:r>
              <a:rPr lang="en-NZ" baseline="0" dirty="0" err="1"/>
              <a:t>gasfitting</a:t>
            </a:r>
            <a:r>
              <a:rPr lang="en-NZ" baseline="0" dirty="0"/>
              <a:t>, cranes and scaffolding. Plus other industries like real estate and security – all where you earn and learn while on the job.</a:t>
            </a:r>
          </a:p>
          <a:p>
            <a:r>
              <a:rPr lang="en-NZ" baseline="0" dirty="0"/>
              <a:t>And </a:t>
            </a:r>
            <a:r>
              <a:rPr lang="en-NZ" baseline="0" dirty="0" err="1"/>
              <a:t>Careerforce</a:t>
            </a:r>
            <a:r>
              <a:rPr lang="en-NZ" baseline="0" dirty="0"/>
              <a:t> – work in the health and community care sector. </a:t>
            </a:r>
            <a:r>
              <a:rPr lang="en-NZ" baseline="0" dirty="0" err="1"/>
              <a:t>Careerforce</a:t>
            </a:r>
            <a:r>
              <a:rPr lang="en-NZ" baseline="0" dirty="0"/>
              <a:t> have introduced six new apprenticeships this year in things like social and youth work and mental health and addiction support. </a:t>
            </a:r>
          </a:p>
          <a:p>
            <a:endParaRPr lang="en-NZ" baseline="0" dirty="0"/>
          </a:p>
          <a:p>
            <a:r>
              <a:rPr lang="en-NZ" baseline="0" dirty="0"/>
              <a:t>So there’s lots on offer.</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2</a:t>
            </a:fld>
            <a:endParaRPr lang="en-US"/>
          </a:p>
        </p:txBody>
      </p:sp>
    </p:spTree>
    <p:extLst>
      <p:ext uri="{BB962C8B-B14F-4D97-AF65-F5344CB8AC3E}">
        <p14:creationId xmlns:p14="http://schemas.microsoft.com/office/powerpoint/2010/main" val="20813116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Stay in touch with us. </a:t>
            </a:r>
            <a:r>
              <a:rPr lang="en-NZ" dirty="0" err="1"/>
              <a:t>Gotta</a:t>
            </a:r>
            <a:r>
              <a:rPr lang="en-NZ" baseline="0" dirty="0"/>
              <a:t> love the internet for being able to showcase our trades and services careers without having to move to Auckland!  </a:t>
            </a:r>
            <a:endParaRPr lang="en-NZ" dirty="0"/>
          </a:p>
          <a:p>
            <a:endParaRPr lang="en-NZ" dirty="0"/>
          </a:p>
          <a:p>
            <a:r>
              <a:rPr lang="en-NZ" dirty="0"/>
              <a:t>We’re</a:t>
            </a:r>
            <a:r>
              <a:rPr lang="en-NZ" baseline="0" dirty="0"/>
              <a:t> on all the social channels - including </a:t>
            </a:r>
            <a:r>
              <a:rPr lang="en-NZ" baseline="0" dirty="0" err="1"/>
              <a:t>Snapchat</a:t>
            </a:r>
            <a:r>
              <a:rPr lang="en-NZ" baseline="0" dirty="0"/>
              <a:t> – this is great way for you to see some of our trades and service careers and what happens on a daily basis! And over the next 4 weeks we have some great ways you can interact with us.</a:t>
            </a:r>
          </a:p>
          <a:p>
            <a:endParaRPr lang="en-NZ"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NZ" dirty="0"/>
              <a:t>Look out for the Hands Up competition on Facebook, Instagram, Twitter &amp; </a:t>
            </a:r>
            <a:r>
              <a:rPr lang="en-NZ" dirty="0" err="1"/>
              <a:t>Snapchat</a:t>
            </a:r>
            <a:r>
              <a:rPr lang="en-NZ" dirty="0"/>
              <a:t>  - </a:t>
            </a:r>
            <a:r>
              <a:rPr lang="en-NZ" dirty="0" err="1"/>
              <a:t>Prezzy</a:t>
            </a:r>
            <a:r>
              <a:rPr lang="en-NZ" dirty="0"/>
              <a:t> Cards to be won!</a:t>
            </a:r>
          </a:p>
          <a:p>
            <a:endParaRPr lang="en-NZ" baseline="0" dirty="0"/>
          </a:p>
          <a:p>
            <a:r>
              <a:rPr lang="en-NZ" baseline="0" dirty="0"/>
              <a:t> </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20</a:t>
            </a:fld>
            <a:endParaRPr lang="en-US"/>
          </a:p>
        </p:txBody>
      </p:sp>
    </p:spTree>
    <p:extLst>
      <p:ext uri="{BB962C8B-B14F-4D97-AF65-F5344CB8AC3E}">
        <p14:creationId xmlns:p14="http://schemas.microsoft.com/office/powerpoint/2010/main" val="3617979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This year we have eight Got a Trade 2016</a:t>
            </a:r>
            <a:r>
              <a:rPr lang="en-NZ" baseline="0" dirty="0"/>
              <a:t> Heroes helping to tell the story of how they got into their trade or service and why they reckon they’ve got it made.</a:t>
            </a:r>
          </a:p>
          <a:p>
            <a:endParaRPr lang="en-NZ" baseline="0" dirty="0"/>
          </a:p>
          <a:p>
            <a:r>
              <a:rPr lang="en-NZ" baseline="0" dirty="0"/>
              <a:t>This is Julius </a:t>
            </a:r>
            <a:r>
              <a:rPr lang="en-NZ" baseline="0" dirty="0" err="1"/>
              <a:t>Bloem</a:t>
            </a:r>
            <a:r>
              <a:rPr lang="en-NZ" baseline="0" dirty="0"/>
              <a:t> – at 23 he is now the General Manager of Possum Bourne Motorsport in Auckland – he started his career as an Automotive Technician and he now runs the show.  </a:t>
            </a:r>
            <a:r>
              <a:rPr lang="en-NZ" dirty="0"/>
              <a:t>And yes, this was yesterday b</a:t>
            </a:r>
            <a:r>
              <a:rPr lang="en-NZ" baseline="0" dirty="0"/>
              <a:t>ut there are more coming and you can check back to see what Julius posted over on Instagram. Plus other Heroes when they go live on </a:t>
            </a:r>
            <a:r>
              <a:rPr lang="en-NZ" baseline="0" dirty="0" err="1"/>
              <a:t>Insta</a:t>
            </a:r>
            <a:r>
              <a:rPr lang="en-NZ" baseline="0" dirty="0"/>
              <a:t> and </a:t>
            </a:r>
            <a:r>
              <a:rPr lang="en-NZ" baseline="0" dirty="0" err="1"/>
              <a:t>Snapchat</a:t>
            </a:r>
            <a:r>
              <a:rPr lang="en-NZ" baseline="0" dirty="0"/>
              <a:t>.</a:t>
            </a:r>
          </a:p>
          <a:p>
            <a:endParaRPr lang="en-NZ" baseline="0" dirty="0"/>
          </a:p>
          <a:p>
            <a:r>
              <a:rPr lang="en-NZ" baseline="0" dirty="0"/>
              <a:t>We also have Tamara – she’s the same age as Julius and she’s just been promoted to Head Chef at Josh Emmett’s restaurant Madam Woo, in Auckland.</a:t>
            </a:r>
          </a:p>
          <a:p>
            <a:br>
              <a:rPr lang="en-NZ" baseline="0" dirty="0"/>
            </a:br>
            <a:r>
              <a:rPr lang="en-NZ" baseline="0" dirty="0"/>
              <a:t>We also have Ben – who’s a manufacturing engineer </a:t>
            </a:r>
          </a:p>
          <a:p>
            <a:r>
              <a:rPr lang="en-NZ" baseline="0" dirty="0"/>
              <a:t>Christina – who’s a Mental Health &amp; Addiction Worker (and Miss Samoa) and has overcome huge personal barriers to get to where she is today.</a:t>
            </a:r>
          </a:p>
          <a:p>
            <a:r>
              <a:rPr lang="en-NZ" baseline="0" dirty="0"/>
              <a:t>Anna – our Carpenter</a:t>
            </a:r>
          </a:p>
          <a:p>
            <a:r>
              <a:rPr lang="en-NZ" baseline="0" dirty="0"/>
              <a:t>Tori – she’s an electrician and is now the Operations Manager running the business she was employed in – Saint Electrical.</a:t>
            </a:r>
          </a:p>
          <a:p>
            <a:r>
              <a:rPr lang="en-NZ" baseline="0" dirty="0"/>
              <a:t>Stacey – Stacey has won lots of awards for her role as a female in the civil construction sector – she works for Fulton Hogan.</a:t>
            </a:r>
          </a:p>
          <a:p>
            <a:r>
              <a:rPr lang="en-NZ" baseline="0" dirty="0"/>
              <a:t>Leah – Christchurch based up and coming hairdresser at the salon Sutherland Todd </a:t>
            </a:r>
          </a:p>
          <a:p>
            <a:endParaRPr lang="en-NZ" baseline="0" dirty="0"/>
          </a:p>
          <a:p>
            <a:r>
              <a:rPr lang="en-NZ" baseline="0" dirty="0"/>
              <a:t>So you can learn more about these guys by visiting the website and making sure you connect with us on social.</a:t>
            </a:r>
          </a:p>
        </p:txBody>
      </p:sp>
      <p:sp>
        <p:nvSpPr>
          <p:cNvPr id="4" name="Slide Number Placeholder 3"/>
          <p:cNvSpPr>
            <a:spLocks noGrp="1"/>
          </p:cNvSpPr>
          <p:nvPr>
            <p:ph type="sldNum" sz="quarter" idx="10"/>
          </p:nvPr>
        </p:nvSpPr>
        <p:spPr/>
        <p:txBody>
          <a:bodyPr/>
          <a:lstStyle/>
          <a:p>
            <a:fld id="{AEDC515E-150E-A74B-8151-D269DC4712A9}" type="slidenum">
              <a:rPr lang="en-US" smtClean="0"/>
              <a:t>21</a:t>
            </a:fld>
            <a:endParaRPr lang="en-US"/>
          </a:p>
        </p:txBody>
      </p:sp>
    </p:spTree>
    <p:extLst>
      <p:ext uri="{BB962C8B-B14F-4D97-AF65-F5344CB8AC3E}">
        <p14:creationId xmlns:p14="http://schemas.microsoft.com/office/powerpoint/2010/main" val="1154460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We have a number of Facebook</a:t>
            </a:r>
            <a:r>
              <a:rPr lang="en-NZ" baseline="0" dirty="0"/>
              <a:t> Live sessions happening with our heroes – make sure you like us on Facebook to get all the updates.  </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22</a:t>
            </a:fld>
            <a:endParaRPr lang="en-US"/>
          </a:p>
        </p:txBody>
      </p:sp>
    </p:spTree>
    <p:extLst>
      <p:ext uri="{BB962C8B-B14F-4D97-AF65-F5344CB8AC3E}">
        <p14:creationId xmlns:p14="http://schemas.microsoft.com/office/powerpoint/2010/main" val="24460044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Here’s what our Got a Trade 2016 </a:t>
            </a:r>
            <a:r>
              <a:rPr lang="en-NZ" dirty="0" err="1"/>
              <a:t>Heros</a:t>
            </a:r>
            <a:r>
              <a:rPr lang="en-NZ" baseline="0" dirty="0"/>
              <a:t> had to say to their 16 year old selves and their advice for young people like you. Maybe there’s some advice in here that will help you guys too…</a:t>
            </a:r>
          </a:p>
          <a:p>
            <a:endParaRPr lang="en-NZ"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NZ" dirty="0"/>
              <a:t>READ</a:t>
            </a:r>
            <a:r>
              <a:rPr lang="en-NZ" baseline="0" dirty="0"/>
              <a:t> THESE OUT – OR LET THE KIDS READ THEM THEMSELVES, JUST INTO EACH ONE BY SAYING THE NAME.</a:t>
            </a:r>
            <a:endParaRPr lang="en-NZ" dirty="0"/>
          </a:p>
          <a:p>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23</a:t>
            </a:fld>
            <a:endParaRPr lang="en-US"/>
          </a:p>
        </p:txBody>
      </p:sp>
    </p:spTree>
    <p:extLst>
      <p:ext uri="{BB962C8B-B14F-4D97-AF65-F5344CB8AC3E}">
        <p14:creationId xmlns:p14="http://schemas.microsoft.com/office/powerpoint/2010/main" val="1097630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READ</a:t>
            </a:r>
            <a:r>
              <a:rPr lang="en-NZ" baseline="0" dirty="0"/>
              <a:t> THESE OUT – OR LET THE KIDS READ THEM THEMSELVES, JUST INTO EACH ONE BY SAYING THE NAME.</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24</a:t>
            </a:fld>
            <a:endParaRPr lang="en-US"/>
          </a:p>
        </p:txBody>
      </p:sp>
    </p:spTree>
    <p:extLst>
      <p:ext uri="{BB962C8B-B14F-4D97-AF65-F5344CB8AC3E}">
        <p14:creationId xmlns:p14="http://schemas.microsoft.com/office/powerpoint/2010/main" val="35309700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READ</a:t>
            </a:r>
            <a:r>
              <a:rPr lang="en-NZ" baseline="0" dirty="0"/>
              <a:t> THESE OUT – OR LET THE KIDS READ THEM THEMSELVES, JUST INTO EACH ONE BY SAYING THE NAME.</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25</a:t>
            </a:fld>
            <a:endParaRPr lang="en-US"/>
          </a:p>
        </p:txBody>
      </p:sp>
    </p:spTree>
    <p:extLst>
      <p:ext uri="{BB962C8B-B14F-4D97-AF65-F5344CB8AC3E}">
        <p14:creationId xmlns:p14="http://schemas.microsoft.com/office/powerpoint/2010/main" val="39583073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READ</a:t>
            </a:r>
            <a:r>
              <a:rPr lang="en-NZ" baseline="0" dirty="0"/>
              <a:t> THESE OUT – OR LET THE KIDS READ THEM THEMSELVES, </a:t>
            </a:r>
            <a:r>
              <a:rPr lang="en-NZ" baseline="0"/>
              <a:t>JUST INTRO </a:t>
            </a:r>
            <a:r>
              <a:rPr lang="en-NZ" baseline="0" dirty="0"/>
              <a:t>EACH ONE BY SAYING THE NAME.</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26</a:t>
            </a:fld>
            <a:endParaRPr lang="en-US"/>
          </a:p>
        </p:txBody>
      </p:sp>
    </p:spTree>
    <p:extLst>
      <p:ext uri="{BB962C8B-B14F-4D97-AF65-F5344CB8AC3E}">
        <p14:creationId xmlns:p14="http://schemas.microsoft.com/office/powerpoint/2010/main" val="1205057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27</a:t>
            </a:fld>
            <a:endParaRPr lang="en-US"/>
          </a:p>
        </p:txBody>
      </p:sp>
    </p:spTree>
    <p:extLst>
      <p:ext uri="{BB962C8B-B14F-4D97-AF65-F5344CB8AC3E}">
        <p14:creationId xmlns:p14="http://schemas.microsoft.com/office/powerpoint/2010/main" val="815948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And of course – visit the website, sign u</a:t>
            </a:r>
            <a:r>
              <a:rPr lang="en-NZ" baseline="0" dirty="0"/>
              <a:t>p for updates from us and stay in touch. Good luck with your future careers!</a:t>
            </a:r>
          </a:p>
          <a:p>
            <a:endParaRPr lang="en-NZ" baseline="0" dirty="0"/>
          </a:p>
          <a:p>
            <a:r>
              <a:rPr lang="en-NZ" baseline="0" dirty="0"/>
              <a:t>THANK YOU FOR HAVING US RONCALLI COLLEGE!</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28</a:t>
            </a:fld>
            <a:endParaRPr lang="en-US"/>
          </a:p>
        </p:txBody>
      </p:sp>
    </p:spTree>
    <p:extLst>
      <p:ext uri="{BB962C8B-B14F-4D97-AF65-F5344CB8AC3E}">
        <p14:creationId xmlns:p14="http://schemas.microsoft.com/office/powerpoint/2010/main" val="3286918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Who</a:t>
            </a:r>
            <a:r>
              <a:rPr lang="en-NZ" baseline="0" dirty="0"/>
              <a:t> we are and what we do – READ THROUGH LINES</a:t>
            </a:r>
          </a:p>
          <a:p>
            <a:r>
              <a:rPr lang="en-NZ" baseline="0" dirty="0"/>
              <a:t>We joined forces because</a:t>
            </a:r>
          </a:p>
          <a:p>
            <a:endParaRPr lang="en-NZ"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NZ" dirty="0"/>
              <a:t>$1.50 per learner </a:t>
            </a:r>
            <a:r>
              <a:rPr lang="en-NZ" dirty="0" err="1"/>
              <a:t>c.f</a:t>
            </a:r>
            <a:r>
              <a:rPr lang="en-NZ" dirty="0"/>
              <a:t> $250 per learner</a:t>
            </a:r>
          </a:p>
          <a:p>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3</a:t>
            </a:fld>
            <a:endParaRPr lang="en-US"/>
          </a:p>
        </p:txBody>
      </p:sp>
    </p:spTree>
    <p:extLst>
      <p:ext uri="{BB962C8B-B14F-4D97-AF65-F5344CB8AC3E}">
        <p14:creationId xmlns:p14="http://schemas.microsoft.com/office/powerpoint/2010/main" val="3873281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We</a:t>
            </a:r>
            <a:r>
              <a:rPr lang="en-NZ" baseline="0" dirty="0"/>
              <a:t> launched in 2015 with resounding success. We had Mike Hosking talking about us – </a:t>
            </a:r>
            <a:r>
              <a:rPr lang="en-NZ" baseline="0" dirty="0" err="1"/>
              <a:t>umprompted</a:t>
            </a:r>
            <a:r>
              <a:rPr lang="en-NZ" baseline="0" dirty="0"/>
              <a:t>, we had</a:t>
            </a:r>
          </a:p>
          <a:p>
            <a:pPr marL="0" indent="0">
              <a:buFontTx/>
              <a:buNone/>
            </a:pPr>
            <a:endParaRPr lang="en-NZ" baseline="0" dirty="0"/>
          </a:p>
          <a:p>
            <a:pPr lvl="0"/>
            <a:r>
              <a:rPr lang="en-NZ" dirty="0"/>
              <a:t>More than 700,000 people saw us on television; </a:t>
            </a:r>
          </a:p>
          <a:p>
            <a:pPr lvl="0"/>
            <a:r>
              <a:rPr lang="en-NZ" dirty="0"/>
              <a:t>More than 600,000 people heard us on radio; </a:t>
            </a:r>
          </a:p>
          <a:p>
            <a:pPr lvl="0"/>
            <a:r>
              <a:rPr lang="en-NZ" dirty="0"/>
              <a:t>More than 500,000 saw us online; </a:t>
            </a:r>
          </a:p>
          <a:p>
            <a:pPr lvl="0"/>
            <a:r>
              <a:rPr lang="en-NZ" dirty="0"/>
              <a:t>More than 90,000 people watched a total of 470 hours of our videos on YouTube;</a:t>
            </a:r>
          </a:p>
          <a:p>
            <a:pPr lvl="0"/>
            <a:r>
              <a:rPr lang="en-NZ" dirty="0"/>
              <a:t>And, we showcased 34 industry sectors to 1,600 young people, aged 16-24 years, across more than 50 events nationwide</a:t>
            </a:r>
          </a:p>
          <a:p>
            <a:pPr lvl="0"/>
            <a:endParaRPr lang="en-NZ" dirty="0"/>
          </a:p>
          <a:p>
            <a:pPr lvl="0"/>
            <a:r>
              <a:rPr lang="en-NZ" dirty="0"/>
              <a:t>So the collaboration</a:t>
            </a:r>
            <a:r>
              <a:rPr lang="en-NZ" baseline="0" dirty="0"/>
              <a:t> worked. We also learned that the message was gaining traction – and we’ve seen that coming into 2016 too. More media coverage on building and construction, more focus on areas of shortage. Greater understanding.</a:t>
            </a:r>
          </a:p>
          <a:p>
            <a:pPr lvl="0"/>
            <a:r>
              <a:rPr lang="en-NZ" baseline="0" dirty="0"/>
              <a:t>Some things didn’t work so well.</a:t>
            </a:r>
          </a:p>
          <a:p>
            <a:pPr lvl="0"/>
            <a:r>
              <a:rPr lang="en-NZ" baseline="0" dirty="0"/>
              <a:t>In 2016 we’ve moved to simplify &amp; delight</a:t>
            </a:r>
          </a:p>
          <a:p>
            <a:pPr lvl="0"/>
            <a:r>
              <a:rPr lang="en-NZ" baseline="0" dirty="0"/>
              <a:t>Focus on celebrating the success of trainees and apprentices already in vocational education &amp; training.</a:t>
            </a:r>
          </a:p>
          <a:p>
            <a:pPr lvl="0"/>
            <a:r>
              <a:rPr lang="en-NZ" baseline="0" dirty="0"/>
              <a:t>Campaign is powerful across August and early September.</a:t>
            </a:r>
          </a:p>
          <a:p>
            <a:pPr lvl="0"/>
            <a:endParaRPr lang="en-NZ" baseline="0" dirty="0"/>
          </a:p>
          <a:p>
            <a:pPr lvl="0"/>
            <a:r>
              <a:rPr lang="en-NZ" baseline="0" dirty="0"/>
              <a:t>Now has a project manager in place to assist the machinations of what can be a very complex, yet exciting collaboration.</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4</a:t>
            </a:fld>
            <a:endParaRPr lang="en-US"/>
          </a:p>
        </p:txBody>
      </p:sp>
    </p:spTree>
    <p:extLst>
      <p:ext uri="{BB962C8B-B14F-4D97-AF65-F5344CB8AC3E}">
        <p14:creationId xmlns:p14="http://schemas.microsoft.com/office/powerpoint/2010/main" val="1687940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NZ" dirty="0"/>
              <a:t>We’re not here</a:t>
            </a:r>
            <a:r>
              <a:rPr lang="en-NZ" baseline="0" dirty="0"/>
              <a:t> to say that university isn’t a good pathway – because it is for many people – and many of our trades and services people go to </a:t>
            </a:r>
            <a:r>
              <a:rPr lang="en-NZ" baseline="0" dirty="0" err="1"/>
              <a:t>uni</a:t>
            </a:r>
            <a:r>
              <a:rPr lang="en-NZ" baseline="0" dirty="0"/>
              <a:t> and then they become a tradesperson, or they go to </a:t>
            </a:r>
            <a:r>
              <a:rPr lang="en-NZ" baseline="0" dirty="0" err="1"/>
              <a:t>uni</a:t>
            </a:r>
            <a:r>
              <a:rPr lang="en-NZ" baseline="0" dirty="0"/>
              <a:t> later in their career once they have established themselves.  </a:t>
            </a:r>
          </a:p>
          <a:p>
            <a:pPr marL="0" marR="0" indent="0" algn="l" defTabSz="457200" rtl="0" eaLnBrk="1" fontAlgn="auto" latinLnBrk="0" hangingPunct="1">
              <a:lnSpc>
                <a:spcPct val="100000"/>
              </a:lnSpc>
              <a:spcBef>
                <a:spcPts val="0"/>
              </a:spcBef>
              <a:spcAft>
                <a:spcPts val="0"/>
              </a:spcAft>
              <a:buClrTx/>
              <a:buSzTx/>
              <a:buFontTx/>
              <a:buNone/>
              <a:tabLst/>
              <a:defRPr/>
            </a:pPr>
            <a:endParaRPr lang="en-NZ"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NZ" baseline="0" dirty="0"/>
              <a:t>We want to say exactly that – universities aren’t going to away but right now we need bright young talented people looking seriously at careers in our sectors and I am going to share some of those facts with you in a bit.</a:t>
            </a:r>
            <a:endParaRPr lang="en-NZ" dirty="0"/>
          </a:p>
          <a:p>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5</a:t>
            </a:fld>
            <a:endParaRPr lang="en-US"/>
          </a:p>
        </p:txBody>
      </p:sp>
    </p:spTree>
    <p:extLst>
      <p:ext uri="{BB962C8B-B14F-4D97-AF65-F5344CB8AC3E}">
        <p14:creationId xmlns:p14="http://schemas.microsoft.com/office/powerpoint/2010/main" val="1853366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There’s no</a:t>
            </a:r>
            <a:r>
              <a:rPr lang="en-NZ" baseline="0" dirty="0"/>
              <a:t> doubt though that </a:t>
            </a:r>
            <a:r>
              <a:rPr lang="en-NZ" b="1" i="1" u="none" baseline="0" dirty="0"/>
              <a:t>perceptions </a:t>
            </a:r>
            <a:r>
              <a:rPr lang="en-NZ" b="0" u="none" baseline="0" dirty="0"/>
              <a:t>are still biased toward university or further training BUT the realities are not.   The </a:t>
            </a:r>
            <a:r>
              <a:rPr lang="en-NZ" b="1" i="1" u="none" baseline="0" dirty="0"/>
              <a:t>reality </a:t>
            </a:r>
            <a:r>
              <a:rPr lang="en-NZ" b="0" u="none" baseline="0" dirty="0"/>
              <a:t>in New Zealand is that only 28% of high school grads go to University. – 72% Do not.</a:t>
            </a:r>
          </a:p>
          <a:p>
            <a:endParaRPr lang="en-NZ" b="0" u="none" baseline="0" dirty="0"/>
          </a:p>
          <a:p>
            <a:r>
              <a:rPr lang="en-NZ" b="0" u="none" baseline="0" dirty="0"/>
              <a:t>We think that the Plan B should be considered </a:t>
            </a:r>
            <a:r>
              <a:rPr lang="en-NZ" b="1" i="1" u="none" baseline="0" dirty="0"/>
              <a:t>equal </a:t>
            </a:r>
            <a:r>
              <a:rPr lang="en-NZ" b="0" u="none" baseline="0" dirty="0"/>
              <a:t>to the Plan A.</a:t>
            </a:r>
          </a:p>
          <a:p>
            <a:endParaRPr lang="en-NZ" b="0" u="none" baseline="0" dirty="0"/>
          </a:p>
          <a:p>
            <a:r>
              <a:rPr lang="en-NZ" b="0" u="none" baseline="0" dirty="0"/>
              <a:t>We know that you guys can’t consider a career that you cannot see. That’s why we’re promoting Got a Trade? Got it Made!</a:t>
            </a:r>
            <a:endParaRPr lang="en-NZ" b="0" u="none" dirty="0"/>
          </a:p>
        </p:txBody>
      </p:sp>
      <p:sp>
        <p:nvSpPr>
          <p:cNvPr id="4" name="Slide Number Placeholder 3"/>
          <p:cNvSpPr>
            <a:spLocks noGrp="1"/>
          </p:cNvSpPr>
          <p:nvPr>
            <p:ph type="sldNum" sz="quarter" idx="10"/>
          </p:nvPr>
        </p:nvSpPr>
        <p:spPr/>
        <p:txBody>
          <a:bodyPr/>
          <a:lstStyle/>
          <a:p>
            <a:fld id="{AEDC515E-150E-A74B-8151-D269DC4712A9}" type="slidenum">
              <a:rPr lang="en-US" smtClean="0"/>
              <a:t>6</a:t>
            </a:fld>
            <a:endParaRPr lang="en-US"/>
          </a:p>
        </p:txBody>
      </p:sp>
    </p:spTree>
    <p:extLst>
      <p:ext uri="{BB962C8B-B14F-4D97-AF65-F5344CB8AC3E}">
        <p14:creationId xmlns:p14="http://schemas.microsoft.com/office/powerpoint/2010/main" val="524074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NZ" dirty="0"/>
              <a:t>Our 2016 key objectives</a:t>
            </a:r>
          </a:p>
          <a:p>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7</a:t>
            </a:fld>
            <a:endParaRPr lang="en-US"/>
          </a:p>
        </p:txBody>
      </p:sp>
    </p:spTree>
    <p:extLst>
      <p:ext uri="{BB962C8B-B14F-4D97-AF65-F5344CB8AC3E}">
        <p14:creationId xmlns:p14="http://schemas.microsoft.com/office/powerpoint/2010/main" val="2322826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Talk to how we have simplified</a:t>
            </a:r>
            <a:r>
              <a:rPr lang="en-NZ" baseline="0" dirty="0"/>
              <a:t> and focussed the campaign.</a:t>
            </a:r>
          </a:p>
          <a:p>
            <a:endParaRPr lang="en-NZ" baseline="0" dirty="0"/>
          </a:p>
          <a:p>
            <a:r>
              <a:rPr lang="en-NZ" baseline="0" dirty="0"/>
              <a:t>Big Bus Tours – 750 students and teachers, AKL, HAM, WLG, CHC one day. Fed into the BCITO Big Construction Tours. Together around 2,000 students and teachers receiving exposure.</a:t>
            </a:r>
          </a:p>
          <a:p>
            <a:endParaRPr lang="en-NZ" baseline="0" dirty="0"/>
          </a:p>
          <a:p>
            <a:r>
              <a:rPr lang="en-NZ" dirty="0"/>
              <a:t>Official</a:t>
            </a:r>
            <a:r>
              <a:rPr lang="en-NZ" baseline="0" dirty="0"/>
              <a:t> launch – hosted by Hon Louise </a:t>
            </a:r>
            <a:r>
              <a:rPr lang="en-NZ" baseline="0" dirty="0" err="1"/>
              <a:t>Upston</a:t>
            </a:r>
            <a:r>
              <a:rPr lang="en-NZ" baseline="0" dirty="0"/>
              <a:t> – we’re delighted. </a:t>
            </a:r>
          </a:p>
          <a:p>
            <a:endParaRPr lang="en-NZ" baseline="0" dirty="0"/>
          </a:p>
          <a:p>
            <a:r>
              <a:rPr lang="en-NZ" baseline="0" dirty="0"/>
              <a:t>FBLF – 2</a:t>
            </a:r>
            <a:r>
              <a:rPr lang="en-NZ" baseline="30000" dirty="0"/>
              <a:t>nd</a:t>
            </a:r>
            <a:r>
              <a:rPr lang="en-NZ" baseline="0" dirty="0"/>
              <a:t> time we’ve done this. 80 top apprentices and trainees in Auckland for a day focussed on Future You (Future Them). Leadership and aspirational, career coaching, social media savvy etc.  Let me tell you these guys and girls are super excited by this opportunity.</a:t>
            </a:r>
          </a:p>
          <a:p>
            <a:endParaRPr lang="en-NZ" baseline="0" dirty="0"/>
          </a:p>
          <a:p>
            <a:r>
              <a:rPr lang="en-NZ" baseline="0" dirty="0"/>
              <a:t>FBL Awards – INAUGURAL. Top general, Maori, Pacific, and Female Future Business Leader. Plus Overall category.</a:t>
            </a:r>
          </a:p>
          <a:p>
            <a:r>
              <a:rPr lang="en-NZ" baseline="0" dirty="0"/>
              <a:t>Five judges from a variety of industry and leadership backgrounds and it is really exciting that they too are getting a window into Vocational Education &amp; Training.</a:t>
            </a:r>
          </a:p>
          <a:p>
            <a:endParaRPr lang="en-NZ" baseline="0" dirty="0"/>
          </a:p>
          <a:p>
            <a:r>
              <a:rPr lang="en-NZ" baseline="0" dirty="0" err="1"/>
              <a:t>SpeedMeet</a:t>
            </a:r>
            <a:r>
              <a:rPr lang="en-NZ" baseline="0" dirty="0"/>
              <a:t> – will bridge a gap that we have between young people finding out about our opportunities and being able to meet employers in those sectors – with the potential to step into a role.</a:t>
            </a:r>
          </a:p>
          <a:p>
            <a:endParaRPr lang="en-NZ" baseline="0" dirty="0"/>
          </a:p>
          <a:p>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8</a:t>
            </a:fld>
            <a:endParaRPr lang="en-US"/>
          </a:p>
        </p:txBody>
      </p:sp>
    </p:spTree>
    <p:extLst>
      <p:ext uri="{BB962C8B-B14F-4D97-AF65-F5344CB8AC3E}">
        <p14:creationId xmlns:p14="http://schemas.microsoft.com/office/powerpoint/2010/main" val="2969288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NZ" dirty="0"/>
              <a:t>So</a:t>
            </a:r>
            <a:r>
              <a:rPr lang="en-NZ" baseline="0" dirty="0"/>
              <a:t> – I want to give you some idea of why we’re so passionate about trades and services careers. One of the best ways to demonstrate why NZ has a need for more people to be considering this pathway is to show you some statistics around where the needs are. Who likes statistics as a subject? Not many Well they’re really </a:t>
            </a:r>
            <a:r>
              <a:rPr lang="en-NZ" baseline="0" dirty="0" err="1"/>
              <a:t>really</a:t>
            </a:r>
            <a:r>
              <a:rPr lang="en-NZ" baseline="0" dirty="0"/>
              <a:t> useful!</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NZ"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NZ" baseline="0" dirty="0"/>
              <a:t>So – </a:t>
            </a:r>
            <a:r>
              <a:rPr lang="en-NZ" cap="all" baseline="0" dirty="0"/>
              <a:t>then read through questions and the answers with some explanations where needed</a:t>
            </a:r>
            <a:r>
              <a:rPr lang="en-NZ" baseline="0" dirty="0"/>
              <a:t>.</a:t>
            </a:r>
            <a:endParaRPr lang="en-NZ" dirty="0"/>
          </a:p>
        </p:txBody>
      </p:sp>
      <p:sp>
        <p:nvSpPr>
          <p:cNvPr id="4" name="Slide Number Placeholder 3"/>
          <p:cNvSpPr>
            <a:spLocks noGrp="1"/>
          </p:cNvSpPr>
          <p:nvPr>
            <p:ph type="sldNum" sz="quarter" idx="10"/>
          </p:nvPr>
        </p:nvSpPr>
        <p:spPr/>
        <p:txBody>
          <a:bodyPr/>
          <a:lstStyle/>
          <a:p>
            <a:fld id="{AEDC515E-150E-A74B-8151-D269DC4712A9}" type="slidenum">
              <a:rPr lang="en-US" smtClean="0"/>
              <a:t>9</a:t>
            </a:fld>
            <a:endParaRPr lang="en-US"/>
          </a:p>
        </p:txBody>
      </p:sp>
    </p:spTree>
    <p:extLst>
      <p:ext uri="{BB962C8B-B14F-4D97-AF65-F5344CB8AC3E}">
        <p14:creationId xmlns:p14="http://schemas.microsoft.com/office/powerpoint/2010/main" val="30095520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94069" y="1976972"/>
            <a:ext cx="7847919" cy="994479"/>
          </a:xfrm>
        </p:spPr>
        <p:txBody>
          <a:bodyPr anchor="t">
            <a:normAutofit/>
          </a:bodyPr>
          <a:lstStyle>
            <a:lvl1pPr algn="l">
              <a:defRPr sz="4000" b="1" i="1">
                <a:solidFill>
                  <a:schemeClr val="bg1"/>
                </a:solidFill>
                <a:latin typeface="Arial"/>
                <a:cs typeface="Arial"/>
              </a:defRPr>
            </a:lvl1pPr>
          </a:lstStyle>
          <a:p>
            <a:r>
              <a:rPr lang="en-AU" dirty="0"/>
              <a:t>CLICK TO ADD TITLE HERE</a:t>
            </a:r>
            <a:endParaRPr lang="en-US" dirty="0"/>
          </a:p>
        </p:txBody>
      </p:sp>
      <p:sp>
        <p:nvSpPr>
          <p:cNvPr id="3" name="Subtitle 2"/>
          <p:cNvSpPr>
            <a:spLocks noGrp="1"/>
          </p:cNvSpPr>
          <p:nvPr>
            <p:ph type="subTitle" idx="1"/>
          </p:nvPr>
        </p:nvSpPr>
        <p:spPr>
          <a:xfrm>
            <a:off x="652534" y="3103247"/>
            <a:ext cx="4354286" cy="599083"/>
          </a:xfrm>
        </p:spPr>
        <p:txBody>
          <a:bodyPr>
            <a:normAutofit/>
          </a:bodyPr>
          <a:lstStyle>
            <a:lvl1pPr marL="0" indent="0" algn="l">
              <a:buNone/>
              <a:defRPr sz="1800" b="0" i="1">
                <a:solidFill>
                  <a:schemeClr val="bg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a:t>Click to edit Master subtitle style</a:t>
            </a:r>
            <a:endParaRPr lang="en-US" dirty="0"/>
          </a:p>
        </p:txBody>
      </p:sp>
    </p:spTree>
    <p:extLst>
      <p:ext uri="{BB962C8B-B14F-4D97-AF65-F5344CB8AC3E}">
        <p14:creationId xmlns:p14="http://schemas.microsoft.com/office/powerpoint/2010/main" val="1575350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SJS_PPT_Corporate_BG_FRAME RED.jpg"/>
          <p:cNvPicPr>
            <a:picLocks noChangeAspect="1"/>
          </p:cNvPicPr>
          <p:nvPr userDrawn="1"/>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0" y="0"/>
            <a:ext cx="9149826" cy="6858000"/>
          </a:xfrm>
          <a:prstGeom prst="rect">
            <a:avLst/>
          </a:prstGeom>
        </p:spPr>
      </p:pic>
      <p:sp>
        <p:nvSpPr>
          <p:cNvPr id="2" name="Title 1"/>
          <p:cNvSpPr>
            <a:spLocks noGrp="1"/>
          </p:cNvSpPr>
          <p:nvPr>
            <p:ph type="title" hasCustomPrompt="1"/>
          </p:nvPr>
        </p:nvSpPr>
        <p:spPr>
          <a:xfrm>
            <a:off x="457200" y="846138"/>
            <a:ext cx="8229600" cy="1143000"/>
          </a:xfrm>
        </p:spPr>
        <p:txBody>
          <a:bodyPr>
            <a:normAutofit/>
          </a:bodyPr>
          <a:lstStyle>
            <a:lvl1pPr algn="l">
              <a:defRPr sz="3000">
                <a:latin typeface="Arial Black"/>
                <a:cs typeface="Arial Black"/>
              </a:defRPr>
            </a:lvl1pPr>
          </a:lstStyle>
          <a:p>
            <a:r>
              <a:rPr lang="en-AU" dirty="0"/>
              <a:t>CLICK TO EDIT MASTER TITLE STYLE</a:t>
            </a:r>
            <a:endParaRPr lang="en-US" dirty="0"/>
          </a:p>
        </p:txBody>
      </p:sp>
      <p:sp>
        <p:nvSpPr>
          <p:cNvPr id="3" name="Content Placeholder 2"/>
          <p:cNvSpPr>
            <a:spLocks noGrp="1"/>
          </p:cNvSpPr>
          <p:nvPr>
            <p:ph idx="1"/>
          </p:nvPr>
        </p:nvSpPr>
        <p:spPr/>
        <p:txBody>
          <a:bodyPr/>
          <a:lstStyle>
            <a:lvl1pPr>
              <a:lnSpc>
                <a:spcPct val="130000"/>
              </a:lnSpc>
              <a:defRPr>
                <a:latin typeface="Arial"/>
                <a:cs typeface="Arial"/>
              </a:defRPr>
            </a:lvl1pPr>
            <a:lvl2pPr>
              <a:lnSpc>
                <a:spcPct val="130000"/>
              </a:lnSpc>
              <a:defRPr>
                <a:latin typeface="Arial"/>
                <a:cs typeface="Arial"/>
              </a:defRPr>
            </a:lvl2pPr>
            <a:lvl3pPr>
              <a:lnSpc>
                <a:spcPct val="130000"/>
              </a:lnSpc>
              <a:defRPr>
                <a:latin typeface="Arial"/>
                <a:cs typeface="Arial"/>
              </a:defRPr>
            </a:lvl3pPr>
            <a:lvl4pPr>
              <a:lnSpc>
                <a:spcPct val="130000"/>
              </a:lnSpc>
              <a:defRPr>
                <a:latin typeface="Arial"/>
                <a:cs typeface="Arial"/>
              </a:defRPr>
            </a:lvl4pPr>
            <a:lvl5pPr>
              <a:lnSpc>
                <a:spcPct val="130000"/>
              </a:lnSpc>
              <a:defRPr>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2867533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dirty="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107021006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457200" rtl="0" eaLnBrk="1" latinLnBrk="0" hangingPunct="1">
        <a:spcBef>
          <a:spcPct val="0"/>
        </a:spcBef>
        <a:buNone/>
        <a:defRPr sz="3000" kern="1200">
          <a:solidFill>
            <a:schemeClr val="tx1"/>
          </a:solidFill>
          <a:latin typeface="Arial Black"/>
          <a:ea typeface="+mj-ea"/>
          <a:cs typeface="Arial Black"/>
        </a:defRPr>
      </a:lvl1pPr>
    </p:titleStyle>
    <p:bodyStyle>
      <a:lvl1pPr marL="342900" indent="-342900" algn="l" defTabSz="457200" rtl="0" eaLnBrk="1" latinLnBrk="0" hangingPunct="1">
        <a:lnSpc>
          <a:spcPct val="150000"/>
        </a:lnSpc>
        <a:spcBef>
          <a:spcPct val="20000"/>
        </a:spcBef>
        <a:buFont typeface="Arial"/>
        <a:buChar char="•"/>
        <a:defRPr sz="2800" kern="1200">
          <a:solidFill>
            <a:schemeClr val="tx1"/>
          </a:solidFill>
          <a:latin typeface="Arial"/>
          <a:ea typeface="+mn-ea"/>
          <a:cs typeface="Arial"/>
        </a:defRPr>
      </a:lvl1pPr>
      <a:lvl2pPr marL="742950" indent="-285750" algn="l" defTabSz="457200" rtl="0" eaLnBrk="1" latinLnBrk="0" hangingPunct="1">
        <a:lnSpc>
          <a:spcPct val="150000"/>
        </a:lnSpc>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lnSpc>
          <a:spcPct val="150000"/>
        </a:lnSpc>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lnSpc>
          <a:spcPct val="150000"/>
        </a:lnSpc>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lnSpc>
          <a:spcPct val="150000"/>
        </a:lnSpc>
        <a:spcBef>
          <a:spcPct val="20000"/>
        </a:spcBef>
        <a:buFont typeface="Arial"/>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1.jp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5.png"/><Relationship Id="rId5" Type="http://schemas.openxmlformats.org/officeDocument/2006/relationships/image" Target="../media/image20.jp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png"/><Relationship Id="rId4" Type="http://schemas.openxmlformats.org/officeDocument/2006/relationships/image" Target="../media/image26.jpg"/></Relationships>
</file>

<file path=ppt/slides/_rels/slide2.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6.jpg"/><Relationship Id="rId7" Type="http://schemas.openxmlformats.org/officeDocument/2006/relationships/image" Target="../media/image10.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emf"/><Relationship Id="rId11" Type="http://schemas.openxmlformats.org/officeDocument/2006/relationships/image" Target="../media/image14.png"/><Relationship Id="rId5" Type="http://schemas.openxmlformats.org/officeDocument/2006/relationships/image" Target="../media/image8.emf"/><Relationship Id="rId10" Type="http://schemas.openxmlformats.org/officeDocument/2006/relationships/image" Target="../media/image13.tif"/><Relationship Id="rId4" Type="http://schemas.openxmlformats.org/officeDocument/2006/relationships/image" Target="../media/image7.emf"/><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jpg"/><Relationship Id="rId3" Type="http://schemas.openxmlformats.org/officeDocument/2006/relationships/image" Target="../media/image28.jpg"/><Relationship Id="rId7" Type="http://schemas.openxmlformats.org/officeDocument/2006/relationships/image" Target="../media/image36.png"/><Relationship Id="rId12" Type="http://schemas.openxmlformats.org/officeDocument/2006/relationships/image" Target="../media/image41.jp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image" Target="../media/image40.jpg"/><Relationship Id="rId5" Type="http://schemas.openxmlformats.org/officeDocument/2006/relationships/image" Target="../media/image34.png"/><Relationship Id="rId10" Type="http://schemas.openxmlformats.org/officeDocument/2006/relationships/image" Target="../media/image39.JPG"/><Relationship Id="rId4" Type="http://schemas.openxmlformats.org/officeDocument/2006/relationships/image" Target="../media/image33.gif"/><Relationship Id="rId9"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2533" y="1930076"/>
            <a:ext cx="7959204" cy="1304969"/>
          </a:xfrm>
        </p:spPr>
        <p:txBody>
          <a:bodyPr>
            <a:normAutofit fontScale="90000"/>
          </a:bodyPr>
          <a:lstStyle/>
          <a:p>
            <a:r>
              <a:rPr lang="en-AU" sz="4000" b="1" i="1" dirty="0">
                <a:latin typeface="Arial"/>
                <a:cs typeface="Arial"/>
              </a:rPr>
              <a:t>TARANAKI FUTURES: </a:t>
            </a:r>
            <a:br>
              <a:rPr lang="en-AU" sz="4000" b="1" i="1" dirty="0">
                <a:latin typeface="Arial"/>
                <a:cs typeface="Arial"/>
              </a:rPr>
            </a:br>
            <a:r>
              <a:rPr lang="en-AU" sz="4000" b="1" i="1" dirty="0">
                <a:latin typeface="Arial"/>
                <a:cs typeface="Arial"/>
              </a:rPr>
              <a:t>ITO MEETING</a:t>
            </a:r>
            <a:endParaRPr lang="en-US" sz="4000" b="1" i="1" dirty="0">
              <a:latin typeface="Arial"/>
              <a:cs typeface="Arial"/>
            </a:endParaRPr>
          </a:p>
        </p:txBody>
      </p:sp>
      <p:sp>
        <p:nvSpPr>
          <p:cNvPr id="3" name="Subtitle 2"/>
          <p:cNvSpPr>
            <a:spLocks noGrp="1"/>
          </p:cNvSpPr>
          <p:nvPr>
            <p:ph type="subTitle" idx="1"/>
          </p:nvPr>
        </p:nvSpPr>
        <p:spPr>
          <a:xfrm>
            <a:off x="721932" y="3273737"/>
            <a:ext cx="4354286" cy="599083"/>
          </a:xfrm>
        </p:spPr>
        <p:txBody>
          <a:bodyPr>
            <a:normAutofit/>
          </a:bodyPr>
          <a:lstStyle/>
          <a:p>
            <a:r>
              <a:rPr lang="en-AU" dirty="0"/>
              <a:t>THANK YOU FOR INVITING US!</a:t>
            </a: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407783"/>
            <a:ext cx="9144000" cy="2450217"/>
          </a:xfrm>
          <a:prstGeom prst="rect">
            <a:avLst/>
          </a:prstGeom>
        </p:spPr>
      </p:pic>
    </p:spTree>
    <p:extLst>
      <p:ext uri="{BB962C8B-B14F-4D97-AF65-F5344CB8AC3E}">
        <p14:creationId xmlns:p14="http://schemas.microsoft.com/office/powerpoint/2010/main" val="12591923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dirty="0">
                <a:latin typeface="Arial"/>
                <a:cs typeface="Arial"/>
              </a:rPr>
              <a:t>SOME OF THE FACTS…</a:t>
            </a:r>
            <a:endParaRPr lang="en-US" b="1" i="1" dirty="0">
              <a:latin typeface="Arial"/>
              <a:cs typeface="Arial"/>
            </a:endParaRPr>
          </a:p>
        </p:txBody>
      </p:sp>
      <p:sp>
        <p:nvSpPr>
          <p:cNvPr id="5" name="Content Placeholder 2"/>
          <p:cNvSpPr>
            <a:spLocks noGrp="1"/>
          </p:cNvSpPr>
          <p:nvPr>
            <p:ph idx="1"/>
          </p:nvPr>
        </p:nvSpPr>
        <p:spPr>
          <a:xfrm>
            <a:off x="457200" y="1989138"/>
            <a:ext cx="8563970" cy="4137025"/>
          </a:xfrm>
        </p:spPr>
        <p:txBody>
          <a:bodyPr>
            <a:normAutofit lnSpcReduction="10000"/>
          </a:bodyPr>
          <a:lstStyle/>
          <a:p>
            <a:pPr marL="0" indent="0">
              <a:buNone/>
            </a:pPr>
            <a:r>
              <a:rPr lang="en-NZ" b="1" dirty="0"/>
              <a:t>What is the average age of workers in New Zealand’s construction and infrastructure sectors?</a:t>
            </a:r>
            <a:endParaRPr lang="en-NZ" dirty="0"/>
          </a:p>
          <a:p>
            <a:pPr marL="0" indent="0">
              <a:buNone/>
            </a:pPr>
            <a:r>
              <a:rPr lang="en-NZ" dirty="0"/>
              <a:t>42</a:t>
            </a:r>
          </a:p>
          <a:p>
            <a:pPr marL="0" indent="0">
              <a:buNone/>
            </a:pPr>
            <a:r>
              <a:rPr lang="en-NZ" b="1" dirty="0"/>
              <a:t>Yeah, but what about other sectors?</a:t>
            </a:r>
          </a:p>
          <a:p>
            <a:pPr marL="0" indent="0">
              <a:buNone/>
            </a:pPr>
            <a:r>
              <a:rPr lang="en-NZ" dirty="0"/>
              <a:t>Health and community sector = 45 years or older + 77% female.</a:t>
            </a:r>
          </a:p>
          <a:p>
            <a:pPr marL="0" indent="0">
              <a:lnSpc>
                <a:spcPct val="140000"/>
              </a:lnSpc>
              <a:buNone/>
            </a:pPr>
            <a:endParaRPr lang="en-US" dirty="0"/>
          </a:p>
          <a:p>
            <a:pPr marL="0" indent="0">
              <a:buNone/>
            </a:pPr>
            <a:endParaRPr lang="en-US" dirty="0"/>
          </a:p>
        </p:txBody>
      </p:sp>
    </p:spTree>
    <p:extLst>
      <p:ext uri="{BB962C8B-B14F-4D97-AF65-F5344CB8AC3E}">
        <p14:creationId xmlns:p14="http://schemas.microsoft.com/office/powerpoint/2010/main" val="2369894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dirty="0">
                <a:latin typeface="Arial"/>
                <a:cs typeface="Arial"/>
              </a:rPr>
              <a:t>SOME OF THE FACTS…</a:t>
            </a:r>
            <a:endParaRPr lang="en-US" b="1" i="1" dirty="0">
              <a:latin typeface="Arial"/>
              <a:cs typeface="Arial"/>
            </a:endParaRPr>
          </a:p>
        </p:txBody>
      </p:sp>
      <p:sp>
        <p:nvSpPr>
          <p:cNvPr id="5" name="Content Placeholder 2"/>
          <p:cNvSpPr>
            <a:spLocks noGrp="1"/>
          </p:cNvSpPr>
          <p:nvPr>
            <p:ph idx="1"/>
          </p:nvPr>
        </p:nvSpPr>
        <p:spPr>
          <a:xfrm>
            <a:off x="457200" y="1989138"/>
            <a:ext cx="8563970" cy="4137025"/>
          </a:xfrm>
        </p:spPr>
        <p:txBody>
          <a:bodyPr>
            <a:normAutofit lnSpcReduction="10000"/>
          </a:bodyPr>
          <a:lstStyle/>
          <a:p>
            <a:pPr marL="0" indent="0">
              <a:buNone/>
            </a:pPr>
            <a:r>
              <a:rPr lang="en-NZ" b="1" dirty="0"/>
              <a:t>NZ needs average of 727 people becoming a Motor Mechanic each year to 2020 to meet demand.</a:t>
            </a:r>
            <a:endParaRPr lang="en-NZ" dirty="0"/>
          </a:p>
          <a:p>
            <a:pPr marL="0" indent="0">
              <a:buNone/>
            </a:pPr>
            <a:r>
              <a:rPr lang="en-NZ" dirty="0"/>
              <a:t>And for Diesel Motor Mechanics that number is 103.</a:t>
            </a:r>
          </a:p>
          <a:p>
            <a:pPr marL="0" indent="0">
              <a:buNone/>
            </a:pPr>
            <a:r>
              <a:rPr lang="en-NZ" b="1" dirty="0"/>
              <a:t>And for Automotive Repair that number is 172.</a:t>
            </a:r>
          </a:p>
          <a:p>
            <a:pPr marL="0" indent="0">
              <a:buNone/>
            </a:pPr>
            <a:r>
              <a:rPr lang="en-NZ" dirty="0"/>
              <a:t>And Commercial Road Transport is a whopping 1,300 people per year.</a:t>
            </a:r>
            <a:endParaRPr lang="en-US" dirty="0"/>
          </a:p>
          <a:p>
            <a:pPr marL="0" indent="0">
              <a:buNone/>
            </a:pPr>
            <a:endParaRPr lang="en-US" dirty="0"/>
          </a:p>
        </p:txBody>
      </p:sp>
    </p:spTree>
    <p:extLst>
      <p:ext uri="{BB962C8B-B14F-4D97-AF65-F5344CB8AC3E}">
        <p14:creationId xmlns:p14="http://schemas.microsoft.com/office/powerpoint/2010/main" val="3617606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dirty="0">
                <a:latin typeface="Arial"/>
                <a:cs typeface="Arial"/>
              </a:rPr>
              <a:t>SOME OF THE FACTS…</a:t>
            </a:r>
            <a:endParaRPr lang="en-US" b="1" i="1" dirty="0">
              <a:latin typeface="Arial"/>
              <a:cs typeface="Arial"/>
            </a:endParaRPr>
          </a:p>
        </p:txBody>
      </p:sp>
      <p:sp>
        <p:nvSpPr>
          <p:cNvPr id="3" name="Content Placeholder 2"/>
          <p:cNvSpPr>
            <a:spLocks noGrp="1"/>
          </p:cNvSpPr>
          <p:nvPr>
            <p:ph idx="1"/>
          </p:nvPr>
        </p:nvSpPr>
        <p:spPr>
          <a:xfrm>
            <a:off x="457200" y="1989138"/>
            <a:ext cx="8563970" cy="4137025"/>
          </a:xfrm>
        </p:spPr>
        <p:txBody>
          <a:bodyPr>
            <a:normAutofit/>
          </a:bodyPr>
          <a:lstStyle/>
          <a:p>
            <a:pPr marL="0" indent="0">
              <a:buNone/>
            </a:pPr>
            <a:r>
              <a:rPr lang="en-NZ" b="1" dirty="0"/>
              <a:t>Those poor </a:t>
            </a:r>
            <a:r>
              <a:rPr lang="en-NZ" b="1" dirty="0" err="1"/>
              <a:t>Aucklanders</a:t>
            </a:r>
            <a:r>
              <a:rPr lang="en-NZ" b="1" dirty="0"/>
              <a:t> can’t get a plumber!</a:t>
            </a:r>
            <a:endParaRPr lang="en-NZ" dirty="0"/>
          </a:p>
          <a:p>
            <a:pPr marL="0" indent="0">
              <a:buNone/>
            </a:pPr>
            <a:r>
              <a:rPr lang="en-NZ" dirty="0"/>
              <a:t>Current pipeline of plumbers to service residential growth in AKL is just 42%</a:t>
            </a:r>
          </a:p>
          <a:p>
            <a:pPr marL="0" indent="0">
              <a:buNone/>
            </a:pPr>
            <a:r>
              <a:rPr lang="en-NZ" b="1" dirty="0"/>
              <a:t>Electricians pipeline is 83% </a:t>
            </a:r>
          </a:p>
          <a:p>
            <a:pPr marL="0" indent="0">
              <a:buNone/>
            </a:pPr>
            <a:r>
              <a:rPr lang="en-NZ" dirty="0"/>
              <a:t>We can build 15,000 houses to meet 2017 demand. </a:t>
            </a:r>
          </a:p>
          <a:p>
            <a:pPr marL="0" indent="0">
              <a:buNone/>
            </a:pPr>
            <a:r>
              <a:rPr lang="en-NZ" b="1" dirty="0"/>
              <a:t>We </a:t>
            </a:r>
            <a:r>
              <a:rPr lang="en-NZ" b="1" u="sng" dirty="0"/>
              <a:t>need</a:t>
            </a:r>
            <a:r>
              <a:rPr lang="en-NZ" b="1" dirty="0"/>
              <a:t> to build 28,000.</a:t>
            </a:r>
          </a:p>
          <a:p>
            <a:pPr marL="0" indent="0">
              <a:buNone/>
            </a:pPr>
            <a:endParaRPr lang="en-NZ" dirty="0"/>
          </a:p>
          <a:p>
            <a:pPr marL="0" indent="0">
              <a:lnSpc>
                <a:spcPct val="140000"/>
              </a:lnSpc>
              <a:buNone/>
            </a:pPr>
            <a:endParaRPr lang="en-US" dirty="0"/>
          </a:p>
          <a:p>
            <a:pPr marL="0" indent="0">
              <a:buNone/>
            </a:pPr>
            <a:endParaRPr lang="en-US" dirty="0"/>
          </a:p>
        </p:txBody>
      </p:sp>
    </p:spTree>
    <p:extLst>
      <p:ext uri="{BB962C8B-B14F-4D97-AF65-F5344CB8AC3E}">
        <p14:creationId xmlns:p14="http://schemas.microsoft.com/office/powerpoint/2010/main" val="197799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dirty="0">
                <a:latin typeface="Arial"/>
                <a:cs typeface="Arial"/>
              </a:rPr>
              <a:t>SOME OF THE FACTS…</a:t>
            </a:r>
            <a:endParaRPr lang="en-US" b="1" i="1" dirty="0">
              <a:latin typeface="Arial"/>
              <a:cs typeface="Arial"/>
            </a:endParaRPr>
          </a:p>
        </p:txBody>
      </p:sp>
      <p:sp>
        <p:nvSpPr>
          <p:cNvPr id="3" name="Content Placeholder 2"/>
          <p:cNvSpPr>
            <a:spLocks noGrp="1"/>
          </p:cNvSpPr>
          <p:nvPr>
            <p:ph idx="1"/>
          </p:nvPr>
        </p:nvSpPr>
        <p:spPr>
          <a:xfrm>
            <a:off x="457200" y="1989138"/>
            <a:ext cx="8563970" cy="4137025"/>
          </a:xfrm>
        </p:spPr>
        <p:txBody>
          <a:bodyPr>
            <a:normAutofit/>
          </a:bodyPr>
          <a:lstStyle/>
          <a:p>
            <a:pPr marL="0" indent="0">
              <a:buNone/>
            </a:pPr>
            <a:r>
              <a:rPr lang="en-NZ" b="1" dirty="0"/>
              <a:t>What’s the one thing the internet can’t do?</a:t>
            </a:r>
            <a:endParaRPr lang="en-NZ" dirty="0"/>
          </a:p>
          <a:p>
            <a:pPr marL="0" indent="0">
              <a:buNone/>
            </a:pPr>
            <a:r>
              <a:rPr lang="en-NZ" dirty="0"/>
              <a:t>Cut your hair – need 553 new hairdressers + barbers each year to fill demand.</a:t>
            </a:r>
          </a:p>
          <a:p>
            <a:pPr marL="0" indent="0">
              <a:buNone/>
            </a:pPr>
            <a:r>
              <a:rPr lang="en-NZ" b="1" dirty="0"/>
              <a:t>What percentage of Kiwi’s have no post-school qualifications?</a:t>
            </a:r>
          </a:p>
          <a:p>
            <a:pPr marL="0" indent="0">
              <a:buNone/>
            </a:pPr>
            <a:r>
              <a:rPr lang="en-NZ" dirty="0"/>
              <a:t>43%</a:t>
            </a:r>
          </a:p>
          <a:p>
            <a:pPr marL="0" indent="0">
              <a:buNone/>
            </a:pPr>
            <a:endParaRPr lang="en-NZ" dirty="0"/>
          </a:p>
          <a:p>
            <a:pPr marL="0" indent="0">
              <a:lnSpc>
                <a:spcPct val="140000"/>
              </a:lnSpc>
              <a:buNone/>
            </a:pPr>
            <a:endParaRPr lang="en-US" dirty="0"/>
          </a:p>
          <a:p>
            <a:pPr marL="0" indent="0">
              <a:buNone/>
            </a:pPr>
            <a:endParaRPr lang="en-US" dirty="0"/>
          </a:p>
        </p:txBody>
      </p:sp>
    </p:spTree>
    <p:extLst>
      <p:ext uri="{BB962C8B-B14F-4D97-AF65-F5344CB8AC3E}">
        <p14:creationId xmlns:p14="http://schemas.microsoft.com/office/powerpoint/2010/main" val="979760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dirty="0">
                <a:latin typeface="Arial"/>
                <a:cs typeface="Arial"/>
              </a:rPr>
              <a:t>SOME OF THE FACTS…</a:t>
            </a:r>
            <a:endParaRPr lang="en-US" b="1" i="1" dirty="0">
              <a:latin typeface="Arial"/>
              <a:cs typeface="Arial"/>
            </a:endParaRPr>
          </a:p>
        </p:txBody>
      </p:sp>
      <p:sp>
        <p:nvSpPr>
          <p:cNvPr id="5" name="Content Placeholder 2"/>
          <p:cNvSpPr>
            <a:spLocks noGrp="1"/>
          </p:cNvSpPr>
          <p:nvPr>
            <p:ph idx="1"/>
          </p:nvPr>
        </p:nvSpPr>
        <p:spPr>
          <a:xfrm>
            <a:off x="457200" y="1989138"/>
            <a:ext cx="8563970" cy="4137025"/>
          </a:xfrm>
        </p:spPr>
        <p:txBody>
          <a:bodyPr>
            <a:normAutofit fontScale="85000" lnSpcReduction="20000"/>
          </a:bodyPr>
          <a:lstStyle/>
          <a:p>
            <a:pPr marL="0" indent="0">
              <a:buNone/>
            </a:pPr>
            <a:r>
              <a:rPr lang="en-NZ" b="1" dirty="0"/>
              <a:t>There’s money to be made outside of construction!</a:t>
            </a:r>
          </a:p>
          <a:p>
            <a:pPr marL="0" indent="0">
              <a:buNone/>
            </a:pPr>
            <a:r>
              <a:rPr lang="en-NZ" dirty="0"/>
              <a:t>19% of NZ GDP, $40 billion every year, comes from aviation, hospitality, retail, travel, tourism, &amp; wholesale sectors.</a:t>
            </a:r>
          </a:p>
          <a:p>
            <a:pPr marL="0" indent="0">
              <a:buNone/>
            </a:pPr>
            <a:r>
              <a:rPr lang="en-NZ" b="1" dirty="0"/>
              <a:t>And 27% of all NZ workers are employed in those sectors - 610,000 people.</a:t>
            </a:r>
          </a:p>
          <a:p>
            <a:pPr marL="0" indent="0">
              <a:buNone/>
            </a:pPr>
            <a:r>
              <a:rPr lang="en-NZ" b="1" dirty="0"/>
              <a:t>And if someone says to you “he’s just getting a dead-end job”…</a:t>
            </a:r>
          </a:p>
          <a:p>
            <a:pPr marL="0" indent="0">
              <a:buNone/>
            </a:pPr>
            <a:r>
              <a:rPr lang="en-NZ" dirty="0"/>
              <a:t>These skills &amp; </a:t>
            </a:r>
            <a:r>
              <a:rPr lang="en-NZ" dirty="0" err="1"/>
              <a:t>quals</a:t>
            </a:r>
            <a:r>
              <a:rPr lang="en-NZ" dirty="0"/>
              <a:t> are all transferrable – that’s job currency.</a:t>
            </a:r>
          </a:p>
          <a:p>
            <a:pPr marL="0" indent="0">
              <a:buNone/>
            </a:pPr>
            <a:r>
              <a:rPr lang="en-NZ" b="1" dirty="0"/>
              <a:t>Plus all the options we haven’t mentioned…</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45723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Content Placeholder 2"/>
          <p:cNvSpPr>
            <a:spLocks noGrp="1"/>
          </p:cNvSpPr>
          <p:nvPr>
            <p:ph idx="1"/>
          </p:nvPr>
        </p:nvSpPr>
        <p:spPr>
          <a:xfrm>
            <a:off x="457200" y="1105469"/>
            <a:ext cx="8563970" cy="5457423"/>
          </a:xfrm>
        </p:spPr>
        <p:txBody>
          <a:bodyPr>
            <a:normAutofit lnSpcReduction="10000"/>
          </a:bodyPr>
          <a:lstStyle/>
          <a:p>
            <a:pPr marL="0" indent="0">
              <a:buNone/>
            </a:pPr>
            <a:r>
              <a:rPr lang="en-NZ" b="1" dirty="0"/>
              <a:t>Forestry, beauty, baking, butchery, fitter turner, mechanical engineer, bus driving, museums, crane operation, rigging, hospitality, chef, textile fabrication, warehousing &amp; logistics, stevedoring, port operations, caregiving, telecommunications, civil engineering, bricklaying, painting, scaffolding, engineering fabrication, refrigeration, HVAC, maritime, water supply, youth work, electrical supply, line mechanic…</a:t>
            </a:r>
            <a:endParaRPr lang="en-NZ" dirty="0"/>
          </a:p>
          <a:p>
            <a:pPr marL="0" indent="0">
              <a:lnSpc>
                <a:spcPct val="140000"/>
              </a:lnSpc>
              <a:buNone/>
            </a:pPr>
            <a:endParaRPr lang="en-US" dirty="0"/>
          </a:p>
          <a:p>
            <a:pPr marL="0" indent="0">
              <a:buNone/>
            </a:pPr>
            <a:endParaRPr lang="en-US" dirty="0"/>
          </a:p>
        </p:txBody>
      </p:sp>
    </p:spTree>
    <p:extLst>
      <p:ext uri="{BB962C8B-B14F-4D97-AF65-F5344CB8AC3E}">
        <p14:creationId xmlns:p14="http://schemas.microsoft.com/office/powerpoint/2010/main" val="26581383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dirty="0">
                <a:latin typeface="Arial"/>
                <a:cs typeface="Arial"/>
              </a:rPr>
              <a:t>Got a Trade Week 22 – 26 August 2016</a:t>
            </a:r>
            <a:endParaRPr lang="en-US" b="1" i="1" dirty="0">
              <a:latin typeface="Arial"/>
              <a:cs typeface="Aria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0655" y="2126505"/>
            <a:ext cx="6440069" cy="3573058"/>
          </a:xfrm>
          <a:prstGeom prst="rect">
            <a:avLst/>
          </a:prstGeom>
        </p:spPr>
      </p:pic>
    </p:spTree>
    <p:extLst>
      <p:ext uri="{BB962C8B-B14F-4D97-AF65-F5344CB8AC3E}">
        <p14:creationId xmlns:p14="http://schemas.microsoft.com/office/powerpoint/2010/main" val="3812931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dirty="0">
                <a:latin typeface="Arial"/>
                <a:cs typeface="Arial"/>
              </a:rPr>
              <a:t>Got a Trade Week 2016 – what you guys will be interested in…</a:t>
            </a:r>
            <a:endParaRPr lang="en-US" b="1" i="1" dirty="0">
              <a:latin typeface="Arial"/>
              <a:cs typeface="Arial"/>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601" y="1996944"/>
            <a:ext cx="1531386" cy="122633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55355" y="2858025"/>
            <a:ext cx="3196394" cy="1773413"/>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8894" y="3519126"/>
            <a:ext cx="2133600" cy="1981200"/>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8894" y="5500326"/>
            <a:ext cx="2286000" cy="1314450"/>
          </a:xfrm>
          <a:prstGeom prst="rect">
            <a:avLst/>
          </a:prstGeom>
        </p:spPr>
      </p:pic>
    </p:spTree>
    <p:extLst>
      <p:ext uri="{BB962C8B-B14F-4D97-AF65-F5344CB8AC3E}">
        <p14:creationId xmlns:p14="http://schemas.microsoft.com/office/powerpoint/2010/main" val="35136483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46093"/>
            <a:ext cx="8229600" cy="1143000"/>
          </a:xfrm>
        </p:spPr>
        <p:txBody>
          <a:bodyPr/>
          <a:lstStyle/>
          <a:p>
            <a:r>
              <a:rPr lang="en-AU" b="1" i="1" dirty="0">
                <a:latin typeface="Arial"/>
                <a:cs typeface="Arial"/>
              </a:rPr>
              <a:t>The Edge SMASH! TV trailer</a:t>
            </a:r>
            <a:endParaRPr lang="en-US" b="1" i="1" dirty="0">
              <a:latin typeface="Arial"/>
              <a:cs typeface="Arial"/>
            </a:endParaRPr>
          </a:p>
        </p:txBody>
      </p:sp>
      <p:pic>
        <p:nvPicPr>
          <p:cNvPr id="4" name="Got a Trade Smash Billboar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57200" y="1374278"/>
            <a:ext cx="8529637" cy="4797921"/>
          </a:xfrm>
          <a:prstGeom prst="rect">
            <a:avLst/>
          </a:prstGeom>
        </p:spPr>
      </p:pic>
    </p:spTree>
    <p:extLst>
      <p:ext uri="{BB962C8B-B14F-4D97-AF65-F5344CB8AC3E}">
        <p14:creationId xmlns:p14="http://schemas.microsoft.com/office/powerpoint/2010/main" val="5758706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14378"/>
            <a:ext cx="8229600" cy="1143000"/>
          </a:xfrm>
        </p:spPr>
        <p:txBody>
          <a:bodyPr/>
          <a:lstStyle/>
          <a:p>
            <a:r>
              <a:rPr lang="en-AU" b="1" i="1" dirty="0">
                <a:latin typeface="Arial"/>
                <a:cs typeface="Arial"/>
              </a:rPr>
              <a:t>Got a Trade Week 2016 – what your </a:t>
            </a:r>
            <a:r>
              <a:rPr lang="en-AU" b="1" i="1" dirty="0" err="1">
                <a:latin typeface="Arial"/>
                <a:cs typeface="Arial"/>
              </a:rPr>
              <a:t>wh</a:t>
            </a:r>
            <a:r>
              <a:rPr lang="en-AU" b="1" i="1" dirty="0" err="1">
                <a:latin typeface="Arial" panose="020B0604020202020204" pitchFamily="34" charset="0"/>
                <a:cs typeface="Arial" panose="020B0604020202020204" pitchFamily="34" charset="0"/>
              </a:rPr>
              <a:t>ā</a:t>
            </a:r>
            <a:r>
              <a:rPr lang="en-AU" b="1" i="1" dirty="0" err="1">
                <a:latin typeface="Arial"/>
                <a:cs typeface="Arial"/>
              </a:rPr>
              <a:t>nau</a:t>
            </a:r>
            <a:r>
              <a:rPr lang="en-AU" b="1" i="1" dirty="0">
                <a:latin typeface="Arial"/>
                <a:cs typeface="Arial"/>
              </a:rPr>
              <a:t> &amp; teachers will be interested in…</a:t>
            </a:r>
            <a:endParaRPr lang="en-US" b="1" i="1" dirty="0">
              <a:latin typeface="Arial"/>
              <a:cs typeface="Aria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547" y="5511001"/>
            <a:ext cx="2636150" cy="97168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547" y="3702879"/>
            <a:ext cx="2187145" cy="1455444"/>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31505" y="2926007"/>
            <a:ext cx="2679480" cy="1648911"/>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9409" y="2129051"/>
            <a:ext cx="2187145" cy="1305073"/>
          </a:xfrm>
          <a:prstGeom prst="rect">
            <a:avLst/>
          </a:prstGeom>
        </p:spPr>
      </p:pic>
    </p:spTree>
    <p:extLst>
      <p:ext uri="{BB962C8B-B14F-4D97-AF65-F5344CB8AC3E}">
        <p14:creationId xmlns:p14="http://schemas.microsoft.com/office/powerpoint/2010/main" val="2611689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72957"/>
            <a:ext cx="8229600" cy="1143000"/>
          </a:xfrm>
        </p:spPr>
        <p:txBody>
          <a:bodyPr/>
          <a:lstStyle/>
          <a:p>
            <a:r>
              <a:rPr lang="en-AU" b="1" i="1" dirty="0">
                <a:latin typeface="Arial"/>
                <a:cs typeface="Arial"/>
              </a:rPr>
              <a:t>GOT A TRADE 2016</a:t>
            </a:r>
            <a:endParaRPr lang="en-US" b="1" i="1" dirty="0">
              <a:latin typeface="Arial"/>
              <a:cs typeface="Arial"/>
            </a:endParaRPr>
          </a:p>
        </p:txBody>
      </p:sp>
      <p:pic>
        <p:nvPicPr>
          <p:cNvPr id="8" name="Content Placeholder 3" descr="BCITO Logo 2COL_CMYK.eps"/>
          <p:cNvPicPr>
            <a:picLocks noChangeAspect="1"/>
          </p:cNvPicPr>
          <p:nvPr/>
        </p:nvPicPr>
        <p:blipFill rotWithShape="1">
          <a:blip r:embed="rId4">
            <a:extLst>
              <a:ext uri="{28A0092B-C50C-407E-A947-70E740481C1C}">
                <a14:useLocalDpi xmlns:a14="http://schemas.microsoft.com/office/drawing/2010/main" val="0"/>
              </a:ext>
            </a:extLst>
          </a:blip>
          <a:srcRect t="-13422" b="-13422"/>
          <a:stretch/>
        </p:blipFill>
        <p:spPr>
          <a:xfrm>
            <a:off x="698716" y="2949502"/>
            <a:ext cx="1215032" cy="630052"/>
          </a:xfrm>
          <a:prstGeom prst="rect">
            <a:avLst/>
          </a:prstGeom>
        </p:spPr>
      </p:pic>
      <p:pic>
        <p:nvPicPr>
          <p:cNvPr id="9" name="Picture 8" descr="ServiceIQLogoSHORT_CMYK.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8386" y="4078128"/>
            <a:ext cx="1665269" cy="1044971"/>
          </a:xfrm>
          <a:prstGeom prst="rect">
            <a:avLst/>
          </a:prstGeom>
        </p:spPr>
      </p:pic>
      <p:pic>
        <p:nvPicPr>
          <p:cNvPr id="10" name="Picture 9" descr="Skills_Wordmark_RGB.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25739" y="4289939"/>
            <a:ext cx="1439675" cy="483507"/>
          </a:xfrm>
          <a:prstGeom prst="rect">
            <a:avLst/>
          </a:prstGeom>
        </p:spPr>
      </p:pic>
      <p:pic>
        <p:nvPicPr>
          <p:cNvPr id="11" name="Picture 10" descr="MITO_colour.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7093" y="4223068"/>
            <a:ext cx="1176655" cy="550377"/>
          </a:xfrm>
          <a:prstGeom prst="rect">
            <a:avLst/>
          </a:prstGeom>
        </p:spPr>
      </p:pic>
      <p:pic>
        <p:nvPicPr>
          <p:cNvPr id="12" name="Picture 11" descr="HITO_2013_A3Wide_CMYK.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19513" y="2949502"/>
            <a:ext cx="783404" cy="540586"/>
          </a:xfrm>
          <a:prstGeom prst="rect">
            <a:avLst/>
          </a:prstGeom>
        </p:spPr>
      </p:pic>
      <p:pic>
        <p:nvPicPr>
          <p:cNvPr id="13" name="Picture 12" descr="Career force Logo - transparent background.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86035" y="3583039"/>
            <a:ext cx="2289522" cy="1669897"/>
          </a:xfrm>
          <a:prstGeom prst="rect">
            <a:avLst/>
          </a:prstGeom>
        </p:spPr>
      </p:pic>
      <p:pic>
        <p:nvPicPr>
          <p:cNvPr id="14" name="Picture 13" descr="Connexis.ti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59870" y="3016372"/>
            <a:ext cx="1553197" cy="462232"/>
          </a:xfrm>
          <a:prstGeom prst="rect">
            <a:avLst/>
          </a:prstGeom>
        </p:spPr>
      </p:pic>
      <p:pic>
        <p:nvPicPr>
          <p:cNvPr id="15" name="Picture 14" descr="Competenz.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79645" y="2724172"/>
            <a:ext cx="1946094" cy="1003719"/>
          </a:xfrm>
          <a:prstGeom prst="rect">
            <a:avLst/>
          </a:prstGeom>
        </p:spPr>
      </p:pic>
    </p:spTree>
    <p:extLst>
      <p:ext uri="{BB962C8B-B14F-4D97-AF65-F5344CB8AC3E}">
        <p14:creationId xmlns:p14="http://schemas.microsoft.com/office/powerpoint/2010/main" val="556856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004727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9418" y="681644"/>
            <a:ext cx="5739938" cy="5739938"/>
          </a:xfrm>
          <a:prstGeom prst="rect">
            <a:avLst/>
          </a:prstGeom>
        </p:spPr>
      </p:pic>
    </p:spTree>
    <p:extLst>
      <p:ext uri="{BB962C8B-B14F-4D97-AF65-F5344CB8AC3E}">
        <p14:creationId xmlns:p14="http://schemas.microsoft.com/office/powerpoint/2010/main" val="35253375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61209"/>
            <a:ext cx="9144000" cy="4800600"/>
          </a:xfrm>
          <a:prstGeom prst="rect">
            <a:avLst/>
          </a:prstGeom>
        </p:spPr>
      </p:pic>
    </p:spTree>
    <p:extLst>
      <p:ext uri="{BB962C8B-B14F-4D97-AF65-F5344CB8AC3E}">
        <p14:creationId xmlns:p14="http://schemas.microsoft.com/office/powerpoint/2010/main" val="3468203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i="1" dirty="0">
                <a:latin typeface="+mj-lt"/>
              </a:rPr>
              <a:t>Our advice to you…</a:t>
            </a:r>
          </a:p>
        </p:txBody>
      </p:sp>
      <p:sp>
        <p:nvSpPr>
          <p:cNvPr id="3" name="Content Placeholder 2"/>
          <p:cNvSpPr>
            <a:spLocks noGrp="1"/>
          </p:cNvSpPr>
          <p:nvPr>
            <p:ph idx="1"/>
          </p:nvPr>
        </p:nvSpPr>
        <p:spPr/>
        <p:txBody>
          <a:bodyPr>
            <a:normAutofit lnSpcReduction="10000"/>
          </a:bodyPr>
          <a:lstStyle/>
          <a:p>
            <a:pPr marL="0" indent="0">
              <a:buNone/>
            </a:pPr>
            <a:r>
              <a:rPr lang="en-NZ" dirty="0"/>
              <a:t>Ben said:</a:t>
            </a:r>
          </a:p>
          <a:p>
            <a:pPr marL="400050" lvl="1" indent="0">
              <a:buNone/>
            </a:pPr>
            <a:r>
              <a:rPr lang="en-NZ" dirty="0"/>
              <a:t>If you’re inquisitive, technical and have a will to learn, strongly consider an apprenticeship in a trade that interests you. You will thank yourself for it. And don’t buy that Honda – it’s a dog.</a:t>
            </a:r>
          </a:p>
          <a:p>
            <a:pPr marL="0" indent="0">
              <a:buNone/>
            </a:pPr>
            <a:r>
              <a:rPr lang="en-NZ" dirty="0"/>
              <a:t>Stacey said:</a:t>
            </a:r>
          </a:p>
          <a:p>
            <a:pPr marL="400050" lvl="1" indent="0">
              <a:buNone/>
            </a:pPr>
            <a:r>
              <a:rPr lang="en-NZ" dirty="0"/>
              <a:t>Keep working hard and take all opportunities available as it will all be worth it. Always push yourself out of your comfort zone and you’ll exceed your expectations. </a:t>
            </a:r>
          </a:p>
          <a:p>
            <a:pPr marL="0" indent="0">
              <a:buNone/>
            </a:pPr>
            <a:endParaRPr lang="en-NZ" dirty="0"/>
          </a:p>
        </p:txBody>
      </p:sp>
    </p:spTree>
    <p:extLst>
      <p:ext uri="{BB962C8B-B14F-4D97-AF65-F5344CB8AC3E}">
        <p14:creationId xmlns:p14="http://schemas.microsoft.com/office/powerpoint/2010/main" val="15420650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i="1" dirty="0">
                <a:latin typeface="+mj-lt"/>
              </a:rPr>
              <a:t>Our advice to you…</a:t>
            </a:r>
          </a:p>
        </p:txBody>
      </p:sp>
      <p:sp>
        <p:nvSpPr>
          <p:cNvPr id="3" name="Content Placeholder 2"/>
          <p:cNvSpPr>
            <a:spLocks noGrp="1"/>
          </p:cNvSpPr>
          <p:nvPr>
            <p:ph idx="1"/>
          </p:nvPr>
        </p:nvSpPr>
        <p:spPr/>
        <p:txBody>
          <a:bodyPr>
            <a:normAutofit fontScale="85000" lnSpcReduction="10000"/>
          </a:bodyPr>
          <a:lstStyle/>
          <a:p>
            <a:pPr marL="0" indent="0">
              <a:buNone/>
            </a:pPr>
            <a:r>
              <a:rPr lang="en-NZ" dirty="0"/>
              <a:t>Tamara said:</a:t>
            </a:r>
          </a:p>
          <a:p>
            <a:pPr marL="400050" lvl="1" indent="0">
              <a:buNone/>
            </a:pPr>
            <a:r>
              <a:rPr lang="en-NZ" dirty="0"/>
              <a:t>It is pretty hard to be dead set on the career you are going to have when you are still in school. You might have it narrowed down to a couple of options and that’s good and you might not have a clue and that’s fine too. Get some work experience in the field you are interested in, obtain an apprenticeship or internship or meet others who are in the industry. The more informed you are the easier it will be to find the industry suited to you.</a:t>
            </a:r>
          </a:p>
          <a:p>
            <a:pPr marL="0" indent="0">
              <a:buNone/>
            </a:pPr>
            <a:r>
              <a:rPr lang="en-US" dirty="0"/>
              <a:t>Leah said:</a:t>
            </a:r>
          </a:p>
          <a:p>
            <a:pPr marL="400050" lvl="1" indent="0">
              <a:buNone/>
            </a:pPr>
            <a:r>
              <a:rPr lang="en-US" dirty="0"/>
              <a:t>Really focus on what you want in your future and </a:t>
            </a:r>
            <a:r>
              <a:rPr lang="en-US" dirty="0" err="1"/>
              <a:t>utilise</a:t>
            </a:r>
            <a:r>
              <a:rPr lang="en-US" dirty="0"/>
              <a:t> every resource available to you.</a:t>
            </a:r>
            <a:endParaRPr lang="en-NZ" dirty="0"/>
          </a:p>
        </p:txBody>
      </p:sp>
    </p:spTree>
    <p:extLst>
      <p:ext uri="{BB962C8B-B14F-4D97-AF65-F5344CB8AC3E}">
        <p14:creationId xmlns:p14="http://schemas.microsoft.com/office/powerpoint/2010/main" val="31202832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i="1" dirty="0">
                <a:latin typeface="+mj-lt"/>
              </a:rPr>
              <a:t>Our advice to you…</a:t>
            </a:r>
          </a:p>
        </p:txBody>
      </p:sp>
      <p:sp>
        <p:nvSpPr>
          <p:cNvPr id="3" name="Content Placeholder 2"/>
          <p:cNvSpPr>
            <a:spLocks noGrp="1"/>
          </p:cNvSpPr>
          <p:nvPr>
            <p:ph idx="1"/>
          </p:nvPr>
        </p:nvSpPr>
        <p:spPr/>
        <p:txBody>
          <a:bodyPr>
            <a:normAutofit lnSpcReduction="10000"/>
          </a:bodyPr>
          <a:lstStyle/>
          <a:p>
            <a:pPr marL="0" indent="0">
              <a:buNone/>
            </a:pPr>
            <a:r>
              <a:rPr lang="en-NZ" dirty="0"/>
              <a:t>Julius said:</a:t>
            </a:r>
          </a:p>
          <a:p>
            <a:pPr marL="400050" lvl="1" indent="0">
              <a:buNone/>
            </a:pPr>
            <a:r>
              <a:rPr lang="en-NZ" dirty="0"/>
              <a:t>100% follow their passion. If they choose to pursue a passion with all their effort, listen and learn from mentors and experience, then doors will open for them. If they can continue to run through these doors, and always look for the next challenge, or look for better ways to do things, then they will do great things!</a:t>
            </a:r>
          </a:p>
          <a:p>
            <a:pPr marL="0" indent="0">
              <a:buNone/>
            </a:pPr>
            <a:r>
              <a:rPr lang="en-US" dirty="0"/>
              <a:t>Christina said:</a:t>
            </a:r>
          </a:p>
          <a:p>
            <a:pPr marL="0" indent="0">
              <a:buNone/>
            </a:pPr>
            <a:r>
              <a:rPr lang="en-NZ" dirty="0"/>
              <a:t>	</a:t>
            </a:r>
            <a:r>
              <a:rPr lang="en-NZ" sz="2400" dirty="0"/>
              <a:t>Believe in yourself. Find your passion and pursue it. </a:t>
            </a:r>
          </a:p>
        </p:txBody>
      </p:sp>
    </p:spTree>
    <p:extLst>
      <p:ext uri="{BB962C8B-B14F-4D97-AF65-F5344CB8AC3E}">
        <p14:creationId xmlns:p14="http://schemas.microsoft.com/office/powerpoint/2010/main" val="19080796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i="1" dirty="0">
                <a:latin typeface="+mj-lt"/>
              </a:rPr>
              <a:t>Our advice to you…</a:t>
            </a:r>
          </a:p>
        </p:txBody>
      </p:sp>
      <p:sp>
        <p:nvSpPr>
          <p:cNvPr id="3" name="Content Placeholder 2"/>
          <p:cNvSpPr>
            <a:spLocks noGrp="1"/>
          </p:cNvSpPr>
          <p:nvPr>
            <p:ph idx="1"/>
          </p:nvPr>
        </p:nvSpPr>
        <p:spPr/>
        <p:txBody>
          <a:bodyPr/>
          <a:lstStyle/>
          <a:p>
            <a:pPr marL="0" indent="0">
              <a:buNone/>
            </a:pPr>
            <a:r>
              <a:rPr lang="en-US" dirty="0"/>
              <a:t>Anna said:</a:t>
            </a:r>
          </a:p>
          <a:p>
            <a:pPr marL="400050" lvl="1" indent="0">
              <a:buNone/>
            </a:pPr>
            <a:r>
              <a:rPr lang="en-US" dirty="0"/>
              <a:t>There’s a whole world of opportunities I have found myself in was never offered or mentioned to me at school.</a:t>
            </a:r>
          </a:p>
          <a:p>
            <a:pPr marL="0" indent="0">
              <a:buNone/>
            </a:pPr>
            <a:r>
              <a:rPr lang="en-NZ" dirty="0"/>
              <a:t>Tori said:</a:t>
            </a:r>
          </a:p>
          <a:p>
            <a:pPr marL="400050" lvl="1" indent="0">
              <a:buNone/>
            </a:pPr>
            <a:r>
              <a:rPr lang="en-NZ" dirty="0"/>
              <a:t>Your boyfriend is an idiot, stop taking it all so seriously. </a:t>
            </a:r>
          </a:p>
          <a:p>
            <a:pPr marL="400050" lvl="1" indent="0">
              <a:buNone/>
            </a:pPr>
            <a:endParaRPr lang="en-NZ" dirty="0"/>
          </a:p>
        </p:txBody>
      </p:sp>
    </p:spTree>
    <p:extLst>
      <p:ext uri="{BB962C8B-B14F-4D97-AF65-F5344CB8AC3E}">
        <p14:creationId xmlns:p14="http://schemas.microsoft.com/office/powerpoint/2010/main" val="22682804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1" y="575972"/>
            <a:ext cx="6553200" cy="1143000"/>
          </a:xfrm>
        </p:spPr>
        <p:txBody>
          <a:bodyPr>
            <a:normAutofit/>
          </a:bodyPr>
          <a:lstStyle/>
          <a:p>
            <a:r>
              <a:rPr lang="en-AU" b="1" i="1" dirty="0">
                <a:latin typeface="Arial"/>
                <a:cs typeface="Arial"/>
              </a:rPr>
              <a:t>Thanks to our partners…</a:t>
            </a:r>
            <a:endParaRPr lang="en-US" b="1" i="1" dirty="0">
              <a:latin typeface="Arial"/>
              <a:cs typeface="Aria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221" y="4261518"/>
            <a:ext cx="1853790" cy="114079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747" y="1623823"/>
            <a:ext cx="1232418" cy="1264849"/>
          </a:xfrm>
          <a:prstGeom prst="rect">
            <a:avLst/>
          </a:prstGeom>
        </p:spPr>
      </p:pic>
      <p:pic>
        <p:nvPicPr>
          <p:cNvPr id="8" name="Picture 4" descr="THE NEW UNION FOR NEW ZEALANDERS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4309" y="2076448"/>
            <a:ext cx="762000" cy="4762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sponsor atee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27073" y="1775538"/>
            <a:ext cx="4219575" cy="9525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logo stacke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1486" y="3122875"/>
            <a:ext cx="1914525" cy="9525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22902" y="5215491"/>
            <a:ext cx="2608342" cy="663835"/>
          </a:xfrm>
          <a:prstGeom prst="rect">
            <a:avLst/>
          </a:prstGeom>
        </p:spPr>
      </p:pic>
      <p:pic>
        <p:nvPicPr>
          <p:cNvPr id="12" name="Picture 20" descr="MediaWorks NZ"/>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98385" y="4165549"/>
            <a:ext cx="3038475" cy="83820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56166" y="3170255"/>
            <a:ext cx="1798320" cy="615696"/>
          </a:xfrm>
          <a:prstGeom prst="rect">
            <a:avLst/>
          </a:prstGeom>
        </p:spPr>
      </p:pic>
      <p:pic>
        <p:nvPicPr>
          <p:cNvPr id="3" name="Pictur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36860" y="3048112"/>
            <a:ext cx="2762250" cy="1657350"/>
          </a:xfrm>
          <a:prstGeom prst="rect">
            <a:avLst/>
          </a:prstGeom>
        </p:spPr>
      </p:pic>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927742" y="5156762"/>
            <a:ext cx="2418906" cy="1244009"/>
          </a:xfrm>
          <a:prstGeom prst="rect">
            <a:avLst/>
          </a:prstGeom>
        </p:spPr>
      </p:pic>
      <p:pic>
        <p:nvPicPr>
          <p:cNvPr id="4"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57201" y="5990815"/>
            <a:ext cx="3121152" cy="819912"/>
          </a:xfrm>
          <a:prstGeom prst="rect">
            <a:avLst/>
          </a:prstGeom>
        </p:spPr>
      </p:pic>
    </p:spTree>
    <p:extLst>
      <p:ext uri="{BB962C8B-B14F-4D97-AF65-F5344CB8AC3E}">
        <p14:creationId xmlns:p14="http://schemas.microsoft.com/office/powerpoint/2010/main" val="26274512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en-NZ"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03891"/>
            <a:ext cx="9144000" cy="2450217"/>
          </a:xfrm>
          <a:prstGeom prst="rect">
            <a:avLst/>
          </a:prstGeom>
        </p:spPr>
      </p:pic>
    </p:spTree>
    <p:extLst>
      <p:ext uri="{BB962C8B-B14F-4D97-AF65-F5344CB8AC3E}">
        <p14:creationId xmlns:p14="http://schemas.microsoft.com/office/powerpoint/2010/main" val="2483409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08398"/>
            <a:ext cx="6789517" cy="1143000"/>
          </a:xfrm>
        </p:spPr>
        <p:txBody>
          <a:bodyPr anchor="t"/>
          <a:lstStyle/>
          <a:p>
            <a:r>
              <a:rPr lang="en-AU" b="1" i="1" dirty="0">
                <a:latin typeface="Arial"/>
                <a:cs typeface="Arial"/>
              </a:rPr>
              <a:t>TOGETHER WE…</a:t>
            </a:r>
            <a:endParaRPr lang="en-US" b="1" i="1" dirty="0">
              <a:latin typeface="Arial"/>
              <a:cs typeface="Arial"/>
            </a:endParaRPr>
          </a:p>
        </p:txBody>
      </p:sp>
      <p:sp>
        <p:nvSpPr>
          <p:cNvPr id="3" name="Content Placeholder 2"/>
          <p:cNvSpPr>
            <a:spLocks noGrp="1"/>
          </p:cNvSpPr>
          <p:nvPr>
            <p:ph idx="1"/>
          </p:nvPr>
        </p:nvSpPr>
        <p:spPr>
          <a:xfrm>
            <a:off x="457200" y="1892721"/>
            <a:ext cx="8229600" cy="4233442"/>
          </a:xfrm>
        </p:spPr>
        <p:txBody>
          <a:bodyPr>
            <a:normAutofit fontScale="92500"/>
          </a:bodyPr>
          <a:lstStyle/>
          <a:p>
            <a:r>
              <a:rPr lang="en-NZ" dirty="0"/>
              <a:t>Represent more than 120,000 on-the-job learners</a:t>
            </a:r>
          </a:p>
          <a:p>
            <a:r>
              <a:rPr lang="en-NZ" dirty="0"/>
              <a:t>More than 140 industries</a:t>
            </a:r>
          </a:p>
          <a:p>
            <a:r>
              <a:rPr lang="en-NZ" dirty="0"/>
              <a:t>Around 50,000 employers</a:t>
            </a:r>
          </a:p>
          <a:p>
            <a:r>
              <a:rPr lang="en-NZ" dirty="0"/>
              <a:t>70% of NZs employable population in coverage</a:t>
            </a:r>
          </a:p>
          <a:p>
            <a:r>
              <a:rPr lang="en-NZ" dirty="0"/>
              <a:t>It’s all about on-the-job training, earning while you are learning, gaining certification for skills learned on-the-job.</a:t>
            </a:r>
          </a:p>
          <a:p>
            <a:pPr marL="0" indent="0">
              <a:lnSpc>
                <a:spcPct val="140000"/>
              </a:lnSpc>
              <a:buNone/>
            </a:pPr>
            <a:endParaRPr lang="en-US" dirty="0"/>
          </a:p>
        </p:txBody>
      </p:sp>
    </p:spTree>
    <p:extLst>
      <p:ext uri="{BB962C8B-B14F-4D97-AF65-F5344CB8AC3E}">
        <p14:creationId xmlns:p14="http://schemas.microsoft.com/office/powerpoint/2010/main" val="29273676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4992"/>
            <a:ext cx="8229600" cy="1143000"/>
          </a:xfrm>
        </p:spPr>
        <p:txBody>
          <a:bodyPr/>
          <a:lstStyle/>
          <a:p>
            <a:r>
              <a:rPr lang="en-AU" b="1" i="1" dirty="0">
                <a:latin typeface="Arial"/>
                <a:cs typeface="Arial"/>
              </a:rPr>
              <a:t>WHAT WE LEARNED IN 2015</a:t>
            </a:r>
            <a:endParaRPr lang="en-US" b="1" i="1" dirty="0">
              <a:latin typeface="Arial"/>
              <a:cs typeface="Arial"/>
            </a:endParaRPr>
          </a:p>
        </p:txBody>
      </p:sp>
      <p:sp>
        <p:nvSpPr>
          <p:cNvPr id="17" name="Content Placeholder 2"/>
          <p:cNvSpPr>
            <a:spLocks noGrp="1"/>
          </p:cNvSpPr>
          <p:nvPr>
            <p:ph idx="1"/>
          </p:nvPr>
        </p:nvSpPr>
        <p:spPr>
          <a:xfrm>
            <a:off x="914400" y="2003702"/>
            <a:ext cx="8229600" cy="4408048"/>
          </a:xfrm>
        </p:spPr>
        <p:txBody>
          <a:bodyPr>
            <a:normAutofit/>
          </a:bodyPr>
          <a:lstStyle/>
          <a:p>
            <a:r>
              <a:rPr lang="en-US" sz="2400" dirty="0"/>
              <a:t>Massive message to tell</a:t>
            </a:r>
          </a:p>
          <a:p>
            <a:r>
              <a:rPr lang="en-US" sz="2400" dirty="0"/>
              <a:t>Collaboration worked</a:t>
            </a:r>
          </a:p>
          <a:p>
            <a:r>
              <a:rPr lang="en-US" sz="2400" dirty="0"/>
              <a:t>Audience is listening</a:t>
            </a:r>
          </a:p>
          <a:p>
            <a:r>
              <a:rPr lang="en-US" sz="2400" dirty="0"/>
              <a:t>Focus on celebrating success</a:t>
            </a:r>
          </a:p>
          <a:p>
            <a:r>
              <a:rPr lang="en-US" sz="2400" dirty="0"/>
              <a:t>Get help!</a:t>
            </a:r>
          </a:p>
        </p:txBody>
      </p:sp>
    </p:spTree>
    <p:extLst>
      <p:ext uri="{BB962C8B-B14F-4D97-AF65-F5344CB8AC3E}">
        <p14:creationId xmlns:p14="http://schemas.microsoft.com/office/powerpoint/2010/main" val="3823277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457200" y="1778416"/>
            <a:ext cx="8563970" cy="4137025"/>
          </a:xfrm>
          <a:prstGeom prst="rect">
            <a:avLst/>
          </a:prstGeom>
        </p:spPr>
        <p:txBody>
          <a:bodyPr vert="horz" lIns="91440" tIns="45720" rIns="91440" bIns="45720" rtlCol="0">
            <a:normAutofit/>
          </a:bodyPr>
          <a:lstStyle>
            <a:lvl1pPr marL="342900" indent="-342900" algn="l" defTabSz="457200" rtl="0" eaLnBrk="1" latinLnBrk="0" hangingPunct="1">
              <a:lnSpc>
                <a:spcPct val="130000"/>
              </a:lnSpc>
              <a:spcBef>
                <a:spcPct val="20000"/>
              </a:spcBef>
              <a:buFont typeface="Arial"/>
              <a:buChar char="•"/>
              <a:defRPr sz="2800" kern="1200">
                <a:solidFill>
                  <a:schemeClr val="tx1"/>
                </a:solidFill>
                <a:latin typeface="Arial"/>
                <a:ea typeface="+mn-ea"/>
                <a:cs typeface="Arial"/>
              </a:defRPr>
            </a:lvl1pPr>
            <a:lvl2pPr marL="742950" indent="-285750" algn="l" defTabSz="457200" rtl="0" eaLnBrk="1" latinLnBrk="0" hangingPunct="1">
              <a:lnSpc>
                <a:spcPct val="130000"/>
              </a:lnSpc>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lnSpc>
                <a:spcPct val="130000"/>
              </a:lnSpc>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lnSpc>
                <a:spcPct val="130000"/>
              </a:lnSpc>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lnSpc>
                <a:spcPct val="130000"/>
              </a:lnSpc>
              <a:spcBef>
                <a:spcPct val="20000"/>
              </a:spcBef>
              <a:buFont typeface="Arial"/>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NZ" sz="2400" dirty="0"/>
              <a:t>Productive and profitable industries</a:t>
            </a:r>
          </a:p>
          <a:p>
            <a:r>
              <a:rPr lang="en-NZ" sz="2400" dirty="0"/>
              <a:t>A pipeline of motivated and skilled people</a:t>
            </a:r>
          </a:p>
          <a:p>
            <a:pPr marL="0" indent="0">
              <a:buFont typeface="Arial"/>
              <a:buNone/>
            </a:pPr>
            <a:endParaRPr lang="en-NZ" b="1" dirty="0"/>
          </a:p>
          <a:p>
            <a:pPr marL="0" indent="0">
              <a:buFont typeface="Arial"/>
              <a:buNone/>
            </a:pPr>
            <a:endParaRPr lang="en-NZ" dirty="0"/>
          </a:p>
          <a:p>
            <a:pPr marL="0" indent="0">
              <a:lnSpc>
                <a:spcPct val="140000"/>
              </a:lnSpc>
              <a:buFont typeface="Arial"/>
              <a:buNone/>
            </a:pPr>
            <a:endParaRPr lang="en-US" dirty="0"/>
          </a:p>
          <a:p>
            <a:pPr marL="0" indent="0">
              <a:buFont typeface="Arial"/>
              <a:buNone/>
            </a:pPr>
            <a:endParaRPr lang="en-US" dirty="0"/>
          </a:p>
        </p:txBody>
      </p:sp>
      <p:sp>
        <p:nvSpPr>
          <p:cNvPr id="7" name="Title 1"/>
          <p:cNvSpPr>
            <a:spLocks noGrp="1"/>
          </p:cNvSpPr>
          <p:nvPr>
            <p:ph type="title"/>
          </p:nvPr>
        </p:nvSpPr>
        <p:spPr>
          <a:xfrm>
            <a:off x="457200" y="647356"/>
            <a:ext cx="8229600" cy="1143000"/>
          </a:xfrm>
        </p:spPr>
        <p:txBody>
          <a:bodyPr/>
          <a:lstStyle/>
          <a:p>
            <a:r>
              <a:rPr lang="en-AU" b="1" i="1" dirty="0">
                <a:latin typeface="Arial"/>
                <a:cs typeface="Arial"/>
              </a:rPr>
              <a:t>NEW ZEALAND NEEDS…</a:t>
            </a:r>
            <a:endParaRPr lang="en-US" b="1" i="1" dirty="0">
              <a:latin typeface="Arial"/>
              <a:cs typeface="Arial"/>
            </a:endParaRPr>
          </a:p>
        </p:txBody>
      </p:sp>
      <p:pic>
        <p:nvPicPr>
          <p:cNvPr id="2" name="Picture 1"/>
          <p:cNvPicPr>
            <a:picLocks noChangeAspect="1"/>
          </p:cNvPicPr>
          <p:nvPr/>
        </p:nvPicPr>
        <p:blipFill>
          <a:blip r:embed="rId3"/>
          <a:stretch>
            <a:fillRect/>
          </a:stretch>
        </p:blipFill>
        <p:spPr>
          <a:xfrm>
            <a:off x="457200" y="3257195"/>
            <a:ext cx="8585752" cy="2921976"/>
          </a:xfrm>
          <a:prstGeom prst="rect">
            <a:avLst/>
          </a:prstGeom>
        </p:spPr>
      </p:pic>
    </p:spTree>
    <p:extLst>
      <p:ext uri="{BB962C8B-B14F-4D97-AF65-F5344CB8AC3E}">
        <p14:creationId xmlns:p14="http://schemas.microsoft.com/office/powerpoint/2010/main" val="205706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398"/>
            <a:ext cx="7107382" cy="1143000"/>
          </a:xfrm>
        </p:spPr>
        <p:txBody>
          <a:bodyPr anchor="t"/>
          <a:lstStyle/>
          <a:p>
            <a:r>
              <a:rPr lang="en-AU" b="1" i="1" dirty="0">
                <a:latin typeface="Arial"/>
                <a:cs typeface="Arial"/>
              </a:rPr>
              <a:t>WHY ARE WE DOING THIS?</a:t>
            </a:r>
            <a:endParaRPr lang="en-US" b="1" i="1" dirty="0">
              <a:latin typeface="Arial"/>
              <a:cs typeface="Aria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692" y="2051398"/>
            <a:ext cx="3648508" cy="3648508"/>
          </a:xfrm>
          <a:prstGeom prst="rect">
            <a:avLst/>
          </a:prstGeom>
        </p:spPr>
      </p:pic>
      <p:sp>
        <p:nvSpPr>
          <p:cNvPr id="4" name="Content Placeholder 2"/>
          <p:cNvSpPr>
            <a:spLocks noGrp="1"/>
          </p:cNvSpPr>
          <p:nvPr>
            <p:ph idx="1"/>
          </p:nvPr>
        </p:nvSpPr>
        <p:spPr>
          <a:xfrm>
            <a:off x="4696692" y="2813858"/>
            <a:ext cx="3990108" cy="1841269"/>
          </a:xfrm>
        </p:spPr>
        <p:txBody>
          <a:bodyPr>
            <a:normAutofit fontScale="92500" lnSpcReduction="10000"/>
          </a:bodyPr>
          <a:lstStyle/>
          <a:p>
            <a:pPr marL="0" indent="0" algn="ctr">
              <a:buNone/>
            </a:pPr>
            <a:r>
              <a:rPr lang="en-NZ" sz="9600" dirty="0">
                <a:solidFill>
                  <a:srgbClr val="00B050"/>
                </a:solidFill>
              </a:rPr>
              <a:t>72%</a:t>
            </a:r>
          </a:p>
        </p:txBody>
      </p:sp>
    </p:spTree>
    <p:extLst>
      <p:ext uri="{BB962C8B-B14F-4D97-AF65-F5344CB8AC3E}">
        <p14:creationId xmlns:p14="http://schemas.microsoft.com/office/powerpoint/2010/main" val="2713823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dirty="0">
                <a:latin typeface="Arial"/>
                <a:cs typeface="Arial"/>
              </a:rPr>
              <a:t>CAMPAIGN OBJECTIVES</a:t>
            </a:r>
            <a:endParaRPr lang="en-US" b="1" i="1" dirty="0">
              <a:latin typeface="Arial"/>
              <a:cs typeface="Arial"/>
            </a:endParaRPr>
          </a:p>
        </p:txBody>
      </p:sp>
      <p:sp>
        <p:nvSpPr>
          <p:cNvPr id="3" name="Content Placeholder 2"/>
          <p:cNvSpPr>
            <a:spLocks noGrp="1"/>
          </p:cNvSpPr>
          <p:nvPr>
            <p:ph idx="1"/>
          </p:nvPr>
        </p:nvSpPr>
        <p:spPr>
          <a:xfrm>
            <a:off x="457200" y="1989138"/>
            <a:ext cx="7851913" cy="4477923"/>
          </a:xfrm>
        </p:spPr>
        <p:txBody>
          <a:bodyPr>
            <a:normAutofit fontScale="77500" lnSpcReduction="20000"/>
          </a:bodyPr>
          <a:lstStyle/>
          <a:p>
            <a:pPr lvl="0"/>
            <a:r>
              <a:rPr lang="en-NZ" sz="3100" dirty="0"/>
              <a:t>To reposition trades and service careers as ‘Plan-A’ career paths in the minds of young people, aged 16-24 years, and their key influencers. </a:t>
            </a:r>
          </a:p>
          <a:p>
            <a:pPr lvl="0"/>
            <a:r>
              <a:rPr lang="en-NZ" sz="3100" dirty="0"/>
              <a:t>To showcase the full range of opportunities to learn on-the-job and to learn and earn. </a:t>
            </a:r>
          </a:p>
          <a:p>
            <a:pPr lvl="0"/>
            <a:r>
              <a:rPr lang="en-NZ" sz="3100" dirty="0"/>
              <a:t>To start conversations celebrating the value of training and careers in trades and services. </a:t>
            </a:r>
          </a:p>
          <a:p>
            <a:pPr lvl="0"/>
            <a:r>
              <a:rPr lang="en-NZ" sz="3100" dirty="0"/>
              <a:t>To reposition trades and services as a pathway to success in the minds of Māori and Pasifika, and women. </a:t>
            </a:r>
          </a:p>
          <a:p>
            <a:pPr marL="0" indent="0">
              <a:buNone/>
            </a:pPr>
            <a:endParaRPr lang="en-NZ" dirty="0"/>
          </a:p>
          <a:p>
            <a:pPr marL="0" indent="0">
              <a:lnSpc>
                <a:spcPct val="140000"/>
              </a:lnSpc>
              <a:buNone/>
            </a:pPr>
            <a:endParaRPr lang="en-US" dirty="0"/>
          </a:p>
          <a:p>
            <a:pPr marL="0" indent="0">
              <a:buNone/>
            </a:pPr>
            <a:endParaRPr lang="en-US" dirty="0"/>
          </a:p>
        </p:txBody>
      </p:sp>
    </p:spTree>
    <p:extLst>
      <p:ext uri="{BB962C8B-B14F-4D97-AF65-F5344CB8AC3E}">
        <p14:creationId xmlns:p14="http://schemas.microsoft.com/office/powerpoint/2010/main" val="2392363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2919" y="1917629"/>
            <a:ext cx="8663846" cy="3568772"/>
          </a:xfrm>
        </p:spPr>
        <p:txBody>
          <a:bodyPr>
            <a:normAutofit/>
          </a:bodyPr>
          <a:lstStyle/>
          <a:p>
            <a:r>
              <a:rPr lang="en-NZ" sz="2400" dirty="0"/>
              <a:t>Got a Trade Big Bus Tours</a:t>
            </a:r>
          </a:p>
          <a:p>
            <a:r>
              <a:rPr lang="en-NZ" sz="2400" dirty="0"/>
              <a:t>Official Launch </a:t>
            </a:r>
          </a:p>
          <a:p>
            <a:r>
              <a:rPr lang="en-NZ" sz="2400" dirty="0"/>
              <a:t>Future Business Leader’s Forum – Future You </a:t>
            </a:r>
          </a:p>
          <a:p>
            <a:r>
              <a:rPr lang="en-NZ" sz="2400" dirty="0"/>
              <a:t>The Edge Got a Trade Future Business Leader’s Awards </a:t>
            </a:r>
          </a:p>
          <a:p>
            <a:r>
              <a:rPr lang="en-NZ" sz="2400" dirty="0"/>
              <a:t>ATEED Got a Trade </a:t>
            </a:r>
            <a:r>
              <a:rPr lang="en-NZ" sz="2400" dirty="0" err="1"/>
              <a:t>SpeedMeet</a:t>
            </a:r>
            <a:endParaRPr lang="en-NZ" sz="2400" dirty="0"/>
          </a:p>
          <a:p>
            <a:r>
              <a:rPr lang="en-NZ" sz="2400" dirty="0"/>
              <a:t>Traditional campaign</a:t>
            </a:r>
          </a:p>
        </p:txBody>
      </p:sp>
      <p:sp>
        <p:nvSpPr>
          <p:cNvPr id="7" name="Title 1"/>
          <p:cNvSpPr>
            <a:spLocks noGrp="1"/>
          </p:cNvSpPr>
          <p:nvPr>
            <p:ph type="title"/>
          </p:nvPr>
        </p:nvSpPr>
        <p:spPr>
          <a:xfrm>
            <a:off x="457200" y="531983"/>
            <a:ext cx="8229600" cy="1143000"/>
          </a:xfrm>
        </p:spPr>
        <p:txBody>
          <a:bodyPr/>
          <a:lstStyle/>
          <a:p>
            <a:r>
              <a:rPr lang="en-AU" b="1" i="1" dirty="0">
                <a:latin typeface="Arial"/>
                <a:cs typeface="Arial"/>
              </a:rPr>
              <a:t>GOT A TRADE 2016</a:t>
            </a:r>
            <a:endParaRPr lang="en-US" b="1" i="1" dirty="0">
              <a:latin typeface="Arial"/>
              <a:cs typeface="Arial"/>
            </a:endParaRPr>
          </a:p>
        </p:txBody>
      </p:sp>
    </p:spTree>
    <p:extLst>
      <p:ext uri="{BB962C8B-B14F-4D97-AF65-F5344CB8AC3E}">
        <p14:creationId xmlns:p14="http://schemas.microsoft.com/office/powerpoint/2010/main" val="16030089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dirty="0">
                <a:latin typeface="Arial"/>
                <a:cs typeface="Arial"/>
              </a:rPr>
              <a:t>SOME OF THE FACTS…</a:t>
            </a:r>
            <a:endParaRPr lang="en-US" b="1" i="1" dirty="0">
              <a:latin typeface="Arial"/>
              <a:cs typeface="Arial"/>
            </a:endParaRPr>
          </a:p>
        </p:txBody>
      </p:sp>
      <p:sp>
        <p:nvSpPr>
          <p:cNvPr id="3" name="Content Placeholder 2"/>
          <p:cNvSpPr>
            <a:spLocks noGrp="1"/>
          </p:cNvSpPr>
          <p:nvPr>
            <p:ph idx="1"/>
          </p:nvPr>
        </p:nvSpPr>
        <p:spPr>
          <a:xfrm>
            <a:off x="457200" y="1989138"/>
            <a:ext cx="8563970" cy="4137025"/>
          </a:xfrm>
        </p:spPr>
        <p:txBody>
          <a:bodyPr>
            <a:normAutofit lnSpcReduction="10000"/>
          </a:bodyPr>
          <a:lstStyle/>
          <a:p>
            <a:pPr marL="0" indent="0">
              <a:buNone/>
            </a:pPr>
            <a:r>
              <a:rPr lang="en-NZ" b="1" dirty="0"/>
              <a:t>If 28% of school leavers are going to university how many are going into trades apprenticeships?</a:t>
            </a:r>
            <a:endParaRPr lang="en-NZ" dirty="0"/>
          </a:p>
          <a:p>
            <a:pPr marL="0" indent="0">
              <a:buNone/>
            </a:pPr>
            <a:r>
              <a:rPr lang="en-NZ" dirty="0"/>
              <a:t>7%</a:t>
            </a:r>
          </a:p>
          <a:p>
            <a:pPr marL="0" indent="0">
              <a:buNone/>
            </a:pPr>
            <a:r>
              <a:rPr lang="en-NZ" b="1" dirty="0"/>
              <a:t>Yeah, but apprenticeships don’t exist anymore?</a:t>
            </a:r>
          </a:p>
          <a:p>
            <a:pPr marL="0" indent="0">
              <a:buNone/>
            </a:pPr>
            <a:r>
              <a:rPr lang="en-NZ" dirty="0"/>
              <a:t>Wrong. Apprentice numbers + apprenticeships available are rising. </a:t>
            </a:r>
          </a:p>
          <a:p>
            <a:pPr marL="0" indent="0">
              <a:buNone/>
            </a:pPr>
            <a:endParaRPr lang="en-NZ" dirty="0"/>
          </a:p>
          <a:p>
            <a:pPr marL="0" indent="0">
              <a:lnSpc>
                <a:spcPct val="140000"/>
              </a:lnSpc>
              <a:buNone/>
            </a:pPr>
            <a:endParaRPr lang="en-US" dirty="0"/>
          </a:p>
          <a:p>
            <a:pPr marL="0" indent="0">
              <a:buNone/>
            </a:pPr>
            <a:endParaRPr lang="en-US" dirty="0"/>
          </a:p>
        </p:txBody>
      </p:sp>
    </p:spTree>
    <p:extLst>
      <p:ext uri="{BB962C8B-B14F-4D97-AF65-F5344CB8AC3E}">
        <p14:creationId xmlns:p14="http://schemas.microsoft.com/office/powerpoint/2010/main" val="3229387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3745</TotalTime>
  <Words>2768</Words>
  <Application>Microsoft Office PowerPoint</Application>
  <PresentationFormat>On-screen Show (4:3)</PresentationFormat>
  <Paragraphs>243</Paragraphs>
  <Slides>28</Slides>
  <Notes>28</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Arial Black</vt:lpstr>
      <vt:lpstr>Calibri</vt:lpstr>
      <vt:lpstr>Office Theme</vt:lpstr>
      <vt:lpstr>TARANAKI FUTURES:  ITO MEETING</vt:lpstr>
      <vt:lpstr>GOT A TRADE 2016</vt:lpstr>
      <vt:lpstr>TOGETHER WE…</vt:lpstr>
      <vt:lpstr>WHAT WE LEARNED IN 2015</vt:lpstr>
      <vt:lpstr>NEW ZEALAND NEEDS…</vt:lpstr>
      <vt:lpstr>WHY ARE WE DOING THIS?</vt:lpstr>
      <vt:lpstr>CAMPAIGN OBJECTIVES</vt:lpstr>
      <vt:lpstr>GOT A TRADE 2016</vt:lpstr>
      <vt:lpstr>SOME OF THE FACTS…</vt:lpstr>
      <vt:lpstr>SOME OF THE FACTS…</vt:lpstr>
      <vt:lpstr>SOME OF THE FACTS…</vt:lpstr>
      <vt:lpstr>SOME OF THE FACTS…</vt:lpstr>
      <vt:lpstr>SOME OF THE FACTS…</vt:lpstr>
      <vt:lpstr>SOME OF THE FACTS…</vt:lpstr>
      <vt:lpstr>PowerPoint Presentation</vt:lpstr>
      <vt:lpstr>Got a Trade Week 22 – 26 August 2016</vt:lpstr>
      <vt:lpstr>Got a Trade Week 2016 – what you guys will be interested in…</vt:lpstr>
      <vt:lpstr>The Edge SMASH! TV trailer</vt:lpstr>
      <vt:lpstr>Got a Trade Week 2016 – what your whānau &amp; teachers will be interested in…</vt:lpstr>
      <vt:lpstr>PowerPoint Presentation</vt:lpstr>
      <vt:lpstr>PowerPoint Presentation</vt:lpstr>
      <vt:lpstr>PowerPoint Presentation</vt:lpstr>
      <vt:lpstr>Our advice to you…</vt:lpstr>
      <vt:lpstr>Our advice to you…</vt:lpstr>
      <vt:lpstr>Our advice to you…</vt:lpstr>
      <vt:lpstr>Our advice to you…</vt:lpstr>
      <vt:lpstr>Thanks to our partners…</vt:lpstr>
      <vt:lpstr>PowerPoint Presentation</vt:lpstr>
    </vt:vector>
  </TitlesOfParts>
  <Company>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 A</dc:creator>
  <cp:lastModifiedBy>Warwick Foy</cp:lastModifiedBy>
  <cp:revision>68</cp:revision>
  <cp:lastPrinted>2016-08-08T17:00:55Z</cp:lastPrinted>
  <dcterms:created xsi:type="dcterms:W3CDTF">2015-08-17T23:37:16Z</dcterms:created>
  <dcterms:modified xsi:type="dcterms:W3CDTF">2016-08-12T01:27:09Z</dcterms:modified>
</cp:coreProperties>
</file>