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57" r:id="rId6"/>
    <p:sldId id="273" r:id="rId7"/>
    <p:sldId id="269" r:id="rId8"/>
    <p:sldId id="258" r:id="rId9"/>
    <p:sldId id="259" r:id="rId10"/>
    <p:sldId id="260" r:id="rId11"/>
    <p:sldId id="263" r:id="rId12"/>
    <p:sldId id="270" r:id="rId13"/>
    <p:sldId id="272" r:id="rId14"/>
    <p:sldId id="262" r:id="rId15"/>
    <p:sldId id="271" r:id="rId16"/>
    <p:sldId id="261" r:id="rId17"/>
    <p:sldId id="265" r:id="rId18"/>
    <p:sldId id="267" r:id="rId19"/>
    <p:sldId id="274" r:id="rId20"/>
    <p:sldId id="275" r:id="rId21"/>
    <p:sldId id="277" r:id="rId22"/>
    <p:sldId id="278" r:id="rId23"/>
    <p:sldId id="279" r:id="rId24"/>
    <p:sldId id="276"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5" autoAdjust="0"/>
    <p:restoredTop sz="94660"/>
  </p:normalViewPr>
  <p:slideViewPr>
    <p:cSldViewPr snapToGrid="0">
      <p:cViewPr>
        <p:scale>
          <a:sx n="79" d="100"/>
          <a:sy n="79" d="100"/>
        </p:scale>
        <p:origin x="110" y="2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en-US"/>
              <a:t>Click to edit Master title style</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48A87A34-81AB-432B-8DAE-1953F412C126}" type="datetimeFigureOut">
              <a:rPr lang="en-US" dirty="0"/>
              <a:t>5/25/2017</a:t>
            </a:fld>
            <a:endParaRPr lang="en-US" dirty="0"/>
          </a:p>
        </p:txBody>
      </p:sp>
      <p:sp>
        <p:nvSpPr>
          <p:cNvPr id="5" name="Footer Placeholder 4"/>
          <p:cNvSpPr>
            <a:spLocks noGrp="1"/>
          </p:cNvSpPr>
          <p:nvPr>
            <p:ph type="ftr" sz="quarter" idx="11"/>
          </p:nvPr>
        </p:nvSpPr>
        <p:spPr>
          <a:xfrm>
            <a:off x="1371600" y="4323845"/>
            <a:ext cx="6400800" cy="365125"/>
          </a:xfrm>
        </p:spPr>
        <p:txBody>
          <a:bodyPr/>
          <a:lstStyle/>
          <a:p>
            <a:endParaRPr lang="en-US" dirty="0"/>
          </a:p>
        </p:txBody>
      </p:sp>
      <p:sp>
        <p:nvSpPr>
          <p:cNvPr id="6" name="Slide Number Placeholder 5"/>
          <p:cNvSpPr>
            <a:spLocks noGrp="1"/>
          </p:cNvSpPr>
          <p:nvPr>
            <p:ph type="sldNum" sz="quarter" idx="12"/>
          </p:nvPr>
        </p:nvSpPr>
        <p:spPr>
          <a:xfrm>
            <a:off x="8077200" y="1430866"/>
            <a:ext cx="2743200"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5/25/2017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5/25/2017</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3" name="Picture 12"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5/25/2017</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48A87A34-81AB-432B-8DAE-1953F412C126}" type="datetimeFigureOut">
              <a:rPr lang="en-US" dirty="0"/>
              <a:pPr/>
              <a:t>5/25/2017</a:t>
            </a:fld>
            <a:endParaRPr lang="en-US" dirty="0"/>
          </a:p>
        </p:txBody>
      </p:sp>
      <p:sp>
        <p:nvSpPr>
          <p:cNvPr id="6" name="Footer Placeholder 5"/>
          <p:cNvSpPr>
            <a:spLocks noGrp="1"/>
          </p:cNvSpPr>
          <p:nvPr>
            <p:ph type="ftr" sz="quarter" idx="11"/>
          </p:nvPr>
        </p:nvSpPr>
        <p:spPr>
          <a:xfrm>
            <a:off x="685800" y="378883"/>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en-US"/>
              <a:t>Click to edit Master title style</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5/25/2017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5/25/2017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5/25/2017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48A87A34-81AB-432B-8DAE-1953F412C126}" type="datetimeFigureOut">
              <a:rPr lang="en-US" dirty="0"/>
              <a:pPr/>
              <a:t>5/25/2017</a:t>
            </a:fld>
            <a:endParaRPr lang="en-US" dirty="0"/>
          </a:p>
        </p:txBody>
      </p:sp>
      <p:sp>
        <p:nvSpPr>
          <p:cNvPr id="5" name="Footer Placeholder 4"/>
          <p:cNvSpPr>
            <a:spLocks noGrp="1"/>
          </p:cNvSpPr>
          <p:nvPr>
            <p:ph type="ftr" sz="quarter" idx="11"/>
          </p:nvPr>
        </p:nvSpPr>
        <p:spPr>
          <a:xfrm>
            <a:off x="685800" y="381000"/>
            <a:ext cx="6991492" cy="36512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5/25/2017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en-US"/>
              <a:t>Click to edit Master title style</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5/25/2017</a:t>
            </a:fld>
            <a:endParaRPr lang="en-US" dirty="0"/>
          </a:p>
        </p:txBody>
      </p:sp>
      <p:sp>
        <p:nvSpPr>
          <p:cNvPr id="5" name="Footer Placeholder 4"/>
          <p:cNvSpPr>
            <a:spLocks noGrp="1"/>
          </p:cNvSpPr>
          <p:nvPr>
            <p:ph type="ftr" sz="quarter" idx="11"/>
          </p:nvPr>
        </p:nvSpPr>
        <p:spPr>
          <a:xfrm>
            <a:off x="685800" y="381001"/>
            <a:ext cx="6991492" cy="36406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5/25/2017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en-US"/>
              <a:t>Click to edit Master title style</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5800" y="3132666"/>
            <a:ext cx="5311775" cy="30860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132666"/>
            <a:ext cx="5334000" cy="30860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5/25/2017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5/25/2017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5/25/2017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en-US"/>
              <a:t>Click to edit Master title style</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5/25/2017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5/25/2017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5/25/2017</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0.jpg"/><Relationship Id="rId3" Type="http://schemas.openxmlformats.org/officeDocument/2006/relationships/image" Target="../media/image15.jpg"/><Relationship Id="rId7" Type="http://schemas.openxmlformats.org/officeDocument/2006/relationships/image" Target="../media/image19.jpg"/><Relationship Id="rId12" Type="http://schemas.openxmlformats.org/officeDocument/2006/relationships/image" Target="../media/image3.jpg"/><Relationship Id="rId2" Type="http://schemas.openxmlformats.org/officeDocument/2006/relationships/image" Target="../media/image14.jpg"/><Relationship Id="rId1" Type="http://schemas.openxmlformats.org/officeDocument/2006/relationships/slideLayout" Target="../slideLayouts/slideLayout2.xml"/><Relationship Id="rId6" Type="http://schemas.openxmlformats.org/officeDocument/2006/relationships/image" Target="../media/image18.jpg"/><Relationship Id="rId11" Type="http://schemas.openxmlformats.org/officeDocument/2006/relationships/image" Target="../media/image23.jpg"/><Relationship Id="rId5" Type="http://schemas.openxmlformats.org/officeDocument/2006/relationships/image" Target="../media/image17.jpg"/><Relationship Id="rId10" Type="http://schemas.openxmlformats.org/officeDocument/2006/relationships/image" Target="../media/image22.jpg"/><Relationship Id="rId4" Type="http://schemas.openxmlformats.org/officeDocument/2006/relationships/image" Target="../media/image16.jpg"/><Relationship Id="rId9" Type="http://schemas.openxmlformats.org/officeDocument/2006/relationships/image" Target="../media/image21.jpg"/></Relationships>
</file>

<file path=ppt/slides/_rels/slide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2.xml"/><Relationship Id="rId6" Type="http://schemas.openxmlformats.org/officeDocument/2006/relationships/image" Target="../media/image3.jpg"/><Relationship Id="rId5" Type="http://schemas.openxmlformats.org/officeDocument/2006/relationships/image" Target="../media/image28.jpg"/><Relationship Id="rId4" Type="http://schemas.openxmlformats.org/officeDocument/2006/relationships/image" Target="../media/image27.jpg"/></Relationships>
</file>

<file path=ppt/slides/_rels/slide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 Id="rId6" Type="http://schemas.openxmlformats.org/officeDocument/2006/relationships/image" Target="../media/image3.jpg"/><Relationship Id="rId5" Type="http://schemas.openxmlformats.org/officeDocument/2006/relationships/image" Target="../media/image12.jpg"/><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88537" y="3549465"/>
            <a:ext cx="6954981" cy="646331"/>
          </a:xfrm>
          <a:prstGeom prst="rect">
            <a:avLst/>
          </a:prstGeom>
        </p:spPr>
        <p:txBody>
          <a:bodyPr wrap="none">
            <a:spAutoFit/>
          </a:bodyPr>
          <a:lstStyle/>
          <a:p>
            <a:r>
              <a:rPr lang="en-NZ" sz="3600" dirty="0">
                <a:latin typeface="Calibri" panose="020F0502020204030204" pitchFamily="34" charset="0"/>
                <a:ea typeface="Calibri" panose="020F0502020204030204" pitchFamily="34" charset="0"/>
                <a:cs typeface="Times New Roman" panose="02020603050405020304" pitchFamily="18" charset="0"/>
              </a:rPr>
              <a:t>Will future employees have a heart?</a:t>
            </a:r>
            <a:endParaRPr lang="en-NZ" sz="36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95726" y="897915"/>
            <a:ext cx="2660391" cy="2128313"/>
          </a:xfrm>
          <a:prstGeom prst="rect">
            <a:avLst/>
          </a:prstGeom>
        </p:spPr>
      </p:pic>
    </p:spTree>
    <p:extLst>
      <p:ext uri="{BB962C8B-B14F-4D97-AF65-F5344CB8AC3E}">
        <p14:creationId xmlns:p14="http://schemas.microsoft.com/office/powerpoint/2010/main" val="3945361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51106" y="2435105"/>
            <a:ext cx="8158263" cy="1231106"/>
          </a:xfrm>
          <a:prstGeom prst="rect">
            <a:avLst/>
          </a:prstGeom>
        </p:spPr>
        <p:txBody>
          <a:bodyPr wrap="square">
            <a:spAutoFit/>
          </a:bodyPr>
          <a:lstStyle/>
          <a:p>
            <a:r>
              <a:rPr lang="en-NZ" sz="2800" b="1" dirty="0"/>
              <a:t>“It has become appallingly obvious that our technology has exceeded our humanity.”</a:t>
            </a:r>
          </a:p>
          <a:p>
            <a:endParaRPr lang="en-NZ" dirty="0"/>
          </a:p>
        </p:txBody>
      </p:sp>
      <p:sp>
        <p:nvSpPr>
          <p:cNvPr id="5" name="Rectangle 4"/>
          <p:cNvSpPr/>
          <p:nvPr/>
        </p:nvSpPr>
        <p:spPr>
          <a:xfrm>
            <a:off x="1151106" y="4314377"/>
            <a:ext cx="1744388" cy="369332"/>
          </a:xfrm>
          <a:prstGeom prst="rect">
            <a:avLst/>
          </a:prstGeom>
        </p:spPr>
        <p:txBody>
          <a:bodyPr wrap="none">
            <a:spAutoFit/>
          </a:bodyPr>
          <a:lstStyle/>
          <a:p>
            <a:r>
              <a:rPr lang="en-NZ" b="1" i="1" dirty="0"/>
              <a:t>Albert Einstein</a:t>
            </a:r>
          </a:p>
        </p:txBody>
      </p:sp>
    </p:spTree>
    <p:extLst>
      <p:ext uri="{BB962C8B-B14F-4D97-AF65-F5344CB8AC3E}">
        <p14:creationId xmlns:p14="http://schemas.microsoft.com/office/powerpoint/2010/main" val="912877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51510" y="970384"/>
            <a:ext cx="4898571" cy="923330"/>
          </a:xfrm>
          <a:prstGeom prst="rect">
            <a:avLst/>
          </a:prstGeom>
          <a:noFill/>
        </p:spPr>
        <p:txBody>
          <a:bodyPr wrap="square" rtlCol="0">
            <a:spAutoFit/>
          </a:bodyPr>
          <a:lstStyle/>
          <a:p>
            <a:r>
              <a:rPr lang="en-NZ" sz="5400" dirty="0">
                <a:latin typeface="Jokerman" panose="04090605060D06020702" pitchFamily="82" charset="0"/>
              </a:rPr>
              <a:t>personality</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8578" y="1533052"/>
            <a:ext cx="4164989" cy="2777689"/>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031" y="3982146"/>
            <a:ext cx="3530082" cy="2294553"/>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6113" y="3811356"/>
            <a:ext cx="5502340" cy="2757284"/>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28256" y="2113452"/>
            <a:ext cx="2058566" cy="2058566"/>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29210" y="3292191"/>
            <a:ext cx="2816119" cy="1877972"/>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96880" y="1918924"/>
            <a:ext cx="2294000" cy="1992912"/>
          </a:xfrm>
          <a:prstGeom prst="rect">
            <a:avLst/>
          </a:prstGeom>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01386" y="722970"/>
            <a:ext cx="1359816" cy="1419710"/>
          </a:xfrm>
          <a:prstGeom prst="rect">
            <a:avLst/>
          </a:prstGeom>
        </p:spPr>
      </p:pic>
      <p:pic>
        <p:nvPicPr>
          <p:cNvPr id="13" name="Picture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98577" y="3271897"/>
            <a:ext cx="1618376" cy="1078918"/>
          </a:xfrm>
          <a:prstGeom prst="rect">
            <a:avLst/>
          </a:prstGeom>
        </p:spPr>
      </p:pic>
      <p:pic>
        <p:nvPicPr>
          <p:cNvPr id="14" name="Picture 1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688208" y="1960159"/>
            <a:ext cx="1397228" cy="1177013"/>
          </a:xfrm>
          <a:prstGeom prst="rect">
            <a:avLst/>
          </a:prstGeom>
        </p:spPr>
      </p:pic>
      <p:pic>
        <p:nvPicPr>
          <p:cNvPr id="15" name="Picture 1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073110" y="2409592"/>
            <a:ext cx="5230196" cy="3072740"/>
          </a:xfrm>
          <a:prstGeom prst="rect">
            <a:avLst/>
          </a:prstGeom>
        </p:spPr>
      </p:pic>
      <p:pic>
        <p:nvPicPr>
          <p:cNvPr id="16" name="Picture 1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151907" y="5189998"/>
            <a:ext cx="1793422" cy="1434738"/>
          </a:xfrm>
          <a:prstGeom prst="rect">
            <a:avLst/>
          </a:prstGeom>
        </p:spPr>
      </p:pic>
      <p:sp>
        <p:nvSpPr>
          <p:cNvPr id="17" name="Rectangle 16"/>
          <p:cNvSpPr/>
          <p:nvPr/>
        </p:nvSpPr>
        <p:spPr>
          <a:xfrm>
            <a:off x="10269612" y="5538035"/>
            <a:ext cx="1558012" cy="738664"/>
          </a:xfrm>
          <a:prstGeom prst="rect">
            <a:avLst/>
          </a:prstGeom>
        </p:spPr>
        <p:txBody>
          <a:bodyPr wrap="square">
            <a:spAutoFit/>
          </a:bodyPr>
          <a:lstStyle/>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Will future </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employees</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have a heart?</a:t>
            </a:r>
            <a:endParaRPr lang="en-NZ" sz="1400" b="1" dirty="0">
              <a:solidFill>
                <a:schemeClr val="bg1"/>
              </a:solidFill>
            </a:endParaRPr>
          </a:p>
        </p:txBody>
      </p:sp>
    </p:spTree>
    <p:extLst>
      <p:ext uri="{BB962C8B-B14F-4D97-AF65-F5344CB8AC3E}">
        <p14:creationId xmlns:p14="http://schemas.microsoft.com/office/powerpoint/2010/main" val="1818661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1500"/>
                                        <p:tgtEl>
                                          <p:spTgt spid="7"/>
                                        </p:tgtEl>
                                      </p:cBhvr>
                                    </p:animEffect>
                                  </p:childTnLst>
                                </p:cTn>
                              </p:par>
                            </p:childTnLst>
                          </p:cTn>
                        </p:par>
                        <p:par>
                          <p:cTn id="8" fill="hold">
                            <p:stCondLst>
                              <p:cond delay="1500"/>
                            </p:stCondLst>
                            <p:childTnLst>
                              <p:par>
                                <p:cTn id="9" presetID="6"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circle(in)">
                                      <p:cBhvr>
                                        <p:cTn id="11" dur="2000"/>
                                        <p:tgtEl>
                                          <p:spTgt spid="8"/>
                                        </p:tgtEl>
                                      </p:cBhvr>
                                    </p:animEffect>
                                  </p:childTnLst>
                                </p:cTn>
                              </p:par>
                            </p:childTnLst>
                          </p:cTn>
                        </p:par>
                        <p:par>
                          <p:cTn id="12" fill="hold">
                            <p:stCondLst>
                              <p:cond delay="3500"/>
                            </p:stCondLst>
                            <p:childTnLst>
                              <p:par>
                                <p:cTn id="13" presetID="16" presetClass="entr" presetSubtype="21"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2250"/>
                                        <p:tgtEl>
                                          <p:spTgt spid="9"/>
                                        </p:tgtEl>
                                      </p:cBhvr>
                                    </p:animEffect>
                                  </p:childTnLst>
                                </p:cTn>
                              </p:par>
                            </p:childTnLst>
                          </p:cTn>
                        </p:par>
                        <p:par>
                          <p:cTn id="16" fill="hold">
                            <p:stCondLst>
                              <p:cond delay="5750"/>
                            </p:stCondLst>
                            <p:childTnLst>
                              <p:par>
                                <p:cTn id="17" presetID="16" presetClass="entr" presetSubtype="2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2250"/>
                                        <p:tgtEl>
                                          <p:spTgt spid="10"/>
                                        </p:tgtEl>
                                      </p:cBhvr>
                                    </p:animEffect>
                                  </p:childTnLst>
                                </p:cTn>
                              </p:par>
                            </p:childTnLst>
                          </p:cTn>
                        </p:par>
                        <p:par>
                          <p:cTn id="20" fill="hold">
                            <p:stCondLst>
                              <p:cond delay="8000"/>
                            </p:stCondLst>
                            <p:childTnLst>
                              <p:par>
                                <p:cTn id="21" presetID="1" presetClass="entr" presetSubtype="0" fill="hold" nodeType="afterEffect">
                                  <p:stCondLst>
                                    <p:cond delay="0"/>
                                  </p:stCondLst>
                                  <p:childTnLst>
                                    <p:set>
                                      <p:cBhvr>
                                        <p:cTn id="22" dur="1" fill="hold">
                                          <p:stCondLst>
                                            <p:cond delay="1999"/>
                                          </p:stCondLst>
                                        </p:cTn>
                                        <p:tgtEl>
                                          <p:spTgt spid="3"/>
                                        </p:tgtEl>
                                        <p:attrNameLst>
                                          <p:attrName>style.visibility</p:attrName>
                                        </p:attrNameLst>
                                      </p:cBhvr>
                                      <p:to>
                                        <p:strVal val="visible"/>
                                      </p:to>
                                    </p:set>
                                  </p:childTnLst>
                                </p:cTn>
                              </p:par>
                            </p:childTnLst>
                          </p:cTn>
                        </p:par>
                        <p:par>
                          <p:cTn id="23" fill="hold">
                            <p:stCondLst>
                              <p:cond delay="10000"/>
                            </p:stCondLst>
                            <p:childTnLst>
                              <p:par>
                                <p:cTn id="24" presetID="14" presetClass="entr" presetSubtype="1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randombar(horizontal)">
                                      <p:cBhvr>
                                        <p:cTn id="26" dur="2000"/>
                                        <p:tgtEl>
                                          <p:spTgt spid="11"/>
                                        </p:tgtEl>
                                      </p:cBhvr>
                                    </p:animEffect>
                                  </p:childTnLst>
                                </p:cTn>
                              </p:par>
                            </p:childTnLst>
                          </p:cTn>
                        </p:par>
                        <p:par>
                          <p:cTn id="27" fill="hold">
                            <p:stCondLst>
                              <p:cond delay="12000"/>
                            </p:stCondLst>
                            <p:childTnLst>
                              <p:par>
                                <p:cTn id="28" presetID="26" presetClass="entr" presetSubtype="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down)">
                                      <p:cBhvr>
                                        <p:cTn id="30" dur="580">
                                          <p:stCondLst>
                                            <p:cond delay="0"/>
                                          </p:stCondLst>
                                        </p:cTn>
                                        <p:tgtEl>
                                          <p:spTgt spid="14"/>
                                        </p:tgtEl>
                                      </p:cBhvr>
                                    </p:animEffect>
                                    <p:anim calcmode="lin" valueType="num">
                                      <p:cBhvr>
                                        <p:cTn id="31"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36" dur="26">
                                          <p:stCondLst>
                                            <p:cond delay="650"/>
                                          </p:stCondLst>
                                        </p:cTn>
                                        <p:tgtEl>
                                          <p:spTgt spid="14"/>
                                        </p:tgtEl>
                                      </p:cBhvr>
                                      <p:to x="100000" y="60000"/>
                                    </p:animScale>
                                    <p:animScale>
                                      <p:cBhvr>
                                        <p:cTn id="37" dur="166" decel="50000">
                                          <p:stCondLst>
                                            <p:cond delay="676"/>
                                          </p:stCondLst>
                                        </p:cTn>
                                        <p:tgtEl>
                                          <p:spTgt spid="14"/>
                                        </p:tgtEl>
                                      </p:cBhvr>
                                      <p:to x="100000" y="100000"/>
                                    </p:animScale>
                                    <p:animScale>
                                      <p:cBhvr>
                                        <p:cTn id="38" dur="26">
                                          <p:stCondLst>
                                            <p:cond delay="1312"/>
                                          </p:stCondLst>
                                        </p:cTn>
                                        <p:tgtEl>
                                          <p:spTgt spid="14"/>
                                        </p:tgtEl>
                                      </p:cBhvr>
                                      <p:to x="100000" y="80000"/>
                                    </p:animScale>
                                    <p:animScale>
                                      <p:cBhvr>
                                        <p:cTn id="39" dur="166" decel="50000">
                                          <p:stCondLst>
                                            <p:cond delay="1338"/>
                                          </p:stCondLst>
                                        </p:cTn>
                                        <p:tgtEl>
                                          <p:spTgt spid="14"/>
                                        </p:tgtEl>
                                      </p:cBhvr>
                                      <p:to x="100000" y="100000"/>
                                    </p:animScale>
                                    <p:animScale>
                                      <p:cBhvr>
                                        <p:cTn id="40" dur="26">
                                          <p:stCondLst>
                                            <p:cond delay="1642"/>
                                          </p:stCondLst>
                                        </p:cTn>
                                        <p:tgtEl>
                                          <p:spTgt spid="14"/>
                                        </p:tgtEl>
                                      </p:cBhvr>
                                      <p:to x="100000" y="90000"/>
                                    </p:animScale>
                                    <p:animScale>
                                      <p:cBhvr>
                                        <p:cTn id="41" dur="166" decel="50000">
                                          <p:stCondLst>
                                            <p:cond delay="1668"/>
                                          </p:stCondLst>
                                        </p:cTn>
                                        <p:tgtEl>
                                          <p:spTgt spid="14"/>
                                        </p:tgtEl>
                                      </p:cBhvr>
                                      <p:to x="100000" y="100000"/>
                                    </p:animScale>
                                    <p:animScale>
                                      <p:cBhvr>
                                        <p:cTn id="42" dur="26">
                                          <p:stCondLst>
                                            <p:cond delay="1808"/>
                                          </p:stCondLst>
                                        </p:cTn>
                                        <p:tgtEl>
                                          <p:spTgt spid="14"/>
                                        </p:tgtEl>
                                      </p:cBhvr>
                                      <p:to x="100000" y="95000"/>
                                    </p:animScale>
                                    <p:animScale>
                                      <p:cBhvr>
                                        <p:cTn id="43" dur="166" decel="50000">
                                          <p:stCondLst>
                                            <p:cond delay="1834"/>
                                          </p:stCondLst>
                                        </p:cTn>
                                        <p:tgtEl>
                                          <p:spTgt spid="14"/>
                                        </p:tgtEl>
                                      </p:cBhvr>
                                      <p:to x="100000" y="100000"/>
                                    </p:animScale>
                                  </p:childTnLst>
                                </p:cTn>
                              </p:par>
                            </p:childTnLst>
                          </p:cTn>
                        </p:par>
                        <p:par>
                          <p:cTn id="44" fill="hold">
                            <p:stCondLst>
                              <p:cond delay="14000"/>
                            </p:stCondLst>
                            <p:childTnLst>
                              <p:par>
                                <p:cTn id="45" presetID="45" presetClass="entr" presetSubtype="0"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000"/>
                                        <p:tgtEl>
                                          <p:spTgt spid="12"/>
                                        </p:tgtEl>
                                      </p:cBhvr>
                                    </p:animEffect>
                                    <p:anim calcmode="lin" valueType="num">
                                      <p:cBhvr>
                                        <p:cTn id="48" dur="2000" fill="hold"/>
                                        <p:tgtEl>
                                          <p:spTgt spid="12"/>
                                        </p:tgtEl>
                                        <p:attrNameLst>
                                          <p:attrName>ppt_w</p:attrName>
                                        </p:attrNameLst>
                                      </p:cBhvr>
                                      <p:tavLst>
                                        <p:tav tm="0" fmla="#ppt_w*sin(2.5*pi*$)">
                                          <p:val>
                                            <p:fltVal val="0"/>
                                          </p:val>
                                        </p:tav>
                                        <p:tav tm="100000">
                                          <p:val>
                                            <p:fltVal val="1"/>
                                          </p:val>
                                        </p:tav>
                                      </p:tavLst>
                                    </p:anim>
                                    <p:anim calcmode="lin" valueType="num">
                                      <p:cBhvr>
                                        <p:cTn id="49" dur="2000" fill="hold"/>
                                        <p:tgtEl>
                                          <p:spTgt spid="12"/>
                                        </p:tgtEl>
                                        <p:attrNameLst>
                                          <p:attrName>ppt_h</p:attrName>
                                        </p:attrNameLst>
                                      </p:cBhvr>
                                      <p:tavLst>
                                        <p:tav tm="0">
                                          <p:val>
                                            <p:strVal val="#ppt_h"/>
                                          </p:val>
                                        </p:tav>
                                        <p:tav tm="100000">
                                          <p:val>
                                            <p:strVal val="#ppt_h"/>
                                          </p:val>
                                        </p:tav>
                                      </p:tavLst>
                                    </p:anim>
                                  </p:childTnLst>
                                </p:cTn>
                              </p:par>
                            </p:childTnLst>
                          </p:cTn>
                        </p:par>
                        <p:par>
                          <p:cTn id="50" fill="hold">
                            <p:stCondLst>
                              <p:cond delay="16000"/>
                            </p:stCondLst>
                            <p:childTnLst>
                              <p:par>
                                <p:cTn id="51" presetID="21" presetClass="entr" presetSubtype="1"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heel(1)">
                                      <p:cBhvr>
                                        <p:cTn id="53" dur="2500"/>
                                        <p:tgtEl>
                                          <p:spTgt spid="13"/>
                                        </p:tgtEl>
                                      </p:cBhvr>
                                    </p:animEffect>
                                  </p:childTnLst>
                                </p:cTn>
                              </p:par>
                            </p:childTnLst>
                          </p:cTn>
                        </p:par>
                        <p:par>
                          <p:cTn id="54" fill="hold">
                            <p:stCondLst>
                              <p:cond delay="18500"/>
                            </p:stCondLst>
                            <p:childTnLst>
                              <p:par>
                                <p:cTn id="55" presetID="10" presetClass="entr" presetSubtype="0" fill="hold"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3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51907" y="5189998"/>
            <a:ext cx="1793422" cy="1434738"/>
          </a:xfrm>
          <a:prstGeom prst="rect">
            <a:avLst/>
          </a:prstGeom>
        </p:spPr>
      </p:pic>
      <p:sp>
        <p:nvSpPr>
          <p:cNvPr id="12" name="Rectangle 11"/>
          <p:cNvSpPr/>
          <p:nvPr/>
        </p:nvSpPr>
        <p:spPr>
          <a:xfrm>
            <a:off x="10269612" y="5538035"/>
            <a:ext cx="1558012" cy="738664"/>
          </a:xfrm>
          <a:prstGeom prst="rect">
            <a:avLst/>
          </a:prstGeom>
        </p:spPr>
        <p:txBody>
          <a:bodyPr wrap="square">
            <a:spAutoFit/>
          </a:bodyPr>
          <a:lstStyle/>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Will future </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employees</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have a heart?</a:t>
            </a:r>
            <a:endParaRPr lang="en-NZ" sz="1400" b="1" dirty="0">
              <a:solidFill>
                <a:schemeClr val="bg1"/>
              </a:solidFill>
            </a:endParaRPr>
          </a:p>
        </p:txBody>
      </p:sp>
      <p:sp>
        <p:nvSpPr>
          <p:cNvPr id="4" name="Rectangle 3"/>
          <p:cNvSpPr/>
          <p:nvPr/>
        </p:nvSpPr>
        <p:spPr>
          <a:xfrm>
            <a:off x="1270168" y="2041194"/>
            <a:ext cx="9352436" cy="2800767"/>
          </a:xfrm>
          <a:prstGeom prst="rect">
            <a:avLst/>
          </a:prstGeom>
        </p:spPr>
        <p:txBody>
          <a:bodyPr wrap="square">
            <a:spAutoFit/>
          </a:bodyPr>
          <a:lstStyle/>
          <a:p>
            <a:r>
              <a:rPr lang="en-NZ" sz="2800" b="1" dirty="0"/>
              <a:t>“Technology gives us power, but it does not and cannot tell us how to use that power. Thanks to technology, we can instantly communicate across the world, but it still doesn't help us know what to say or how to say it.”</a:t>
            </a:r>
          </a:p>
          <a:p>
            <a:endParaRPr lang="en-NZ" dirty="0"/>
          </a:p>
          <a:p>
            <a:r>
              <a:rPr lang="en-NZ" i="1" dirty="0"/>
              <a:t>Jonathan Sacks</a:t>
            </a:r>
          </a:p>
        </p:txBody>
      </p:sp>
    </p:spTree>
    <p:extLst>
      <p:ext uri="{BB962C8B-B14F-4D97-AF65-F5344CB8AC3E}">
        <p14:creationId xmlns:p14="http://schemas.microsoft.com/office/powerpoint/2010/main" val="15404729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120259" y="2845837"/>
            <a:ext cx="4599992" cy="923330"/>
          </a:xfrm>
          <a:prstGeom prst="rect">
            <a:avLst/>
          </a:prstGeom>
          <a:noFill/>
        </p:spPr>
        <p:txBody>
          <a:bodyPr wrap="square" rtlCol="0">
            <a:spAutoFit/>
          </a:bodyPr>
          <a:lstStyle/>
          <a:p>
            <a:r>
              <a:rPr lang="en-NZ" sz="5400" dirty="0">
                <a:latin typeface="Berlin Sans FB Demi" panose="020E0802020502020306" pitchFamily="34" charset="0"/>
              </a:rPr>
              <a:t>Genuine.</a:t>
            </a:r>
          </a:p>
        </p:txBody>
      </p:sp>
      <p:sp>
        <p:nvSpPr>
          <p:cNvPr id="8" name="TextBox 7"/>
          <p:cNvSpPr txBox="1"/>
          <p:nvPr/>
        </p:nvSpPr>
        <p:spPr>
          <a:xfrm>
            <a:off x="4850522" y="2845837"/>
            <a:ext cx="4599992" cy="923330"/>
          </a:xfrm>
          <a:prstGeom prst="rect">
            <a:avLst/>
          </a:prstGeom>
          <a:noFill/>
        </p:spPr>
        <p:txBody>
          <a:bodyPr wrap="square" rtlCol="0">
            <a:spAutoFit/>
          </a:bodyPr>
          <a:lstStyle/>
          <a:p>
            <a:r>
              <a:rPr lang="en-NZ" sz="5400" dirty="0">
                <a:latin typeface="Berlin Sans FB Demi" panose="020E0802020502020306" pitchFamily="34" charset="0"/>
              </a:rPr>
              <a:t>………Kiwi</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51907" y="5189998"/>
            <a:ext cx="1793422" cy="1434738"/>
          </a:xfrm>
          <a:prstGeom prst="rect">
            <a:avLst/>
          </a:prstGeom>
        </p:spPr>
      </p:pic>
      <p:sp>
        <p:nvSpPr>
          <p:cNvPr id="9" name="Rectangle 8"/>
          <p:cNvSpPr/>
          <p:nvPr/>
        </p:nvSpPr>
        <p:spPr>
          <a:xfrm>
            <a:off x="10269612" y="5538035"/>
            <a:ext cx="1558012" cy="738664"/>
          </a:xfrm>
          <a:prstGeom prst="rect">
            <a:avLst/>
          </a:prstGeom>
        </p:spPr>
        <p:txBody>
          <a:bodyPr wrap="square">
            <a:spAutoFit/>
          </a:bodyPr>
          <a:lstStyle/>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Will future </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employees</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have a heart?</a:t>
            </a:r>
            <a:endParaRPr lang="en-NZ" sz="1400" b="1" dirty="0">
              <a:solidFill>
                <a:schemeClr val="bg1"/>
              </a:solidFill>
            </a:endParaRPr>
          </a:p>
        </p:txBody>
      </p:sp>
      <p:pic>
        <p:nvPicPr>
          <p:cNvPr id="3074" name="Picture 2" descr="Image result for new zealand with clear backgrou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0420" y="1154938"/>
            <a:ext cx="4713782" cy="5228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764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anim calcmode="lin" valueType="num">
                                      <p:cBhvr>
                                        <p:cTn id="8" dur="2000" fill="hold"/>
                                        <p:tgtEl>
                                          <p:spTgt spid="8"/>
                                        </p:tgtEl>
                                        <p:attrNameLst>
                                          <p:attrName>ppt_x</p:attrName>
                                        </p:attrNameLst>
                                      </p:cBhvr>
                                      <p:tavLst>
                                        <p:tav tm="0">
                                          <p:val>
                                            <p:strVal val="#ppt_x"/>
                                          </p:val>
                                        </p:tav>
                                        <p:tav tm="100000">
                                          <p:val>
                                            <p:strVal val="#ppt_x"/>
                                          </p:val>
                                        </p:tav>
                                      </p:tavLst>
                                    </p:anim>
                                    <p:anim calcmode="lin" valueType="num">
                                      <p:cBhvr>
                                        <p:cTn id="9" dur="2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211355" y="2948474"/>
            <a:ext cx="5812971" cy="923330"/>
          </a:xfrm>
          <a:prstGeom prst="rect">
            <a:avLst/>
          </a:prstGeom>
          <a:noFill/>
        </p:spPr>
        <p:txBody>
          <a:bodyPr wrap="square" rtlCol="0">
            <a:spAutoFit/>
          </a:bodyPr>
          <a:lstStyle/>
          <a:p>
            <a:r>
              <a:rPr lang="en-NZ" sz="5400" dirty="0">
                <a:latin typeface="Berlin Sans FB Demi" panose="020E0802020502020306" pitchFamily="34" charset="0"/>
              </a:rPr>
              <a:t>100% occupancy</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51907" y="5189998"/>
            <a:ext cx="1793422" cy="1434738"/>
          </a:xfrm>
          <a:prstGeom prst="rect">
            <a:avLst/>
          </a:prstGeom>
        </p:spPr>
      </p:pic>
      <p:sp>
        <p:nvSpPr>
          <p:cNvPr id="8" name="Rectangle 7"/>
          <p:cNvSpPr/>
          <p:nvPr/>
        </p:nvSpPr>
        <p:spPr>
          <a:xfrm>
            <a:off x="10269612" y="5538035"/>
            <a:ext cx="1558012" cy="738664"/>
          </a:xfrm>
          <a:prstGeom prst="rect">
            <a:avLst/>
          </a:prstGeom>
        </p:spPr>
        <p:txBody>
          <a:bodyPr wrap="square">
            <a:spAutoFit/>
          </a:bodyPr>
          <a:lstStyle/>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Will future </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employees</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have a heart?</a:t>
            </a:r>
            <a:endParaRPr lang="en-NZ" sz="1400" b="1" dirty="0">
              <a:solidFill>
                <a:schemeClr val="bg1"/>
              </a:solidFill>
            </a:endParaRPr>
          </a:p>
        </p:txBody>
      </p:sp>
    </p:spTree>
    <p:extLst>
      <p:ext uri="{BB962C8B-B14F-4D97-AF65-F5344CB8AC3E}">
        <p14:creationId xmlns:p14="http://schemas.microsoft.com/office/powerpoint/2010/main" val="32680064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3183" y="1803399"/>
            <a:ext cx="6294276" cy="4196184"/>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04152" y="469376"/>
            <a:ext cx="3544466" cy="1815458"/>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04152" y="2284834"/>
            <a:ext cx="3544466" cy="2655396"/>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04152" y="5055120"/>
            <a:ext cx="2354424" cy="1569616"/>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51907" y="5189998"/>
            <a:ext cx="1793422" cy="1434738"/>
          </a:xfrm>
          <a:prstGeom prst="rect">
            <a:avLst/>
          </a:prstGeom>
        </p:spPr>
      </p:pic>
      <p:sp>
        <p:nvSpPr>
          <p:cNvPr id="10" name="Rectangle 9"/>
          <p:cNvSpPr/>
          <p:nvPr/>
        </p:nvSpPr>
        <p:spPr>
          <a:xfrm>
            <a:off x="10269612" y="5538035"/>
            <a:ext cx="1558012" cy="738664"/>
          </a:xfrm>
          <a:prstGeom prst="rect">
            <a:avLst/>
          </a:prstGeom>
        </p:spPr>
        <p:txBody>
          <a:bodyPr wrap="square">
            <a:spAutoFit/>
          </a:bodyPr>
          <a:lstStyle/>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Will future </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employees</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have a heart?</a:t>
            </a:r>
            <a:endParaRPr lang="en-NZ" sz="1400" b="1" dirty="0">
              <a:solidFill>
                <a:schemeClr val="bg1"/>
              </a:solidFill>
            </a:endParaRPr>
          </a:p>
        </p:txBody>
      </p:sp>
    </p:spTree>
    <p:extLst>
      <p:ext uri="{BB962C8B-B14F-4D97-AF65-F5344CB8AC3E}">
        <p14:creationId xmlns:p14="http://schemas.microsoft.com/office/powerpoint/2010/main" val="379050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500"/>
                                        <p:tgtEl>
                                          <p:spTgt spid="6"/>
                                        </p:tgtEl>
                                      </p:cBhvr>
                                    </p:animEffect>
                                  </p:childTnLst>
                                </p:cTn>
                              </p:par>
                            </p:childTnLst>
                          </p:cTn>
                        </p:par>
                        <p:par>
                          <p:cTn id="12" fill="hold">
                            <p:stCondLst>
                              <p:cond delay="3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909797" y="2967929"/>
            <a:ext cx="7827590" cy="923330"/>
          </a:xfrm>
          <a:prstGeom prst="rect">
            <a:avLst/>
          </a:prstGeom>
          <a:noFill/>
        </p:spPr>
        <p:txBody>
          <a:bodyPr wrap="square" rtlCol="0">
            <a:spAutoFit/>
          </a:bodyPr>
          <a:lstStyle/>
          <a:p>
            <a:r>
              <a:rPr lang="en-NZ" sz="5400" dirty="0">
                <a:latin typeface="Berlin Sans FB Demi" panose="020E0802020502020306" pitchFamily="34" charset="0"/>
              </a:rPr>
              <a:t>Attitude is Everything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51907" y="5189998"/>
            <a:ext cx="1793422" cy="1434738"/>
          </a:xfrm>
          <a:prstGeom prst="rect">
            <a:avLst/>
          </a:prstGeom>
        </p:spPr>
      </p:pic>
      <p:sp>
        <p:nvSpPr>
          <p:cNvPr id="8" name="Rectangle 7"/>
          <p:cNvSpPr/>
          <p:nvPr/>
        </p:nvSpPr>
        <p:spPr>
          <a:xfrm>
            <a:off x="10269612" y="5538035"/>
            <a:ext cx="1558012" cy="738664"/>
          </a:xfrm>
          <a:prstGeom prst="rect">
            <a:avLst/>
          </a:prstGeom>
        </p:spPr>
        <p:txBody>
          <a:bodyPr wrap="square">
            <a:spAutoFit/>
          </a:bodyPr>
          <a:lstStyle/>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Will future </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employees</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have a heart?</a:t>
            </a:r>
            <a:endParaRPr lang="en-NZ" sz="1400" b="1" dirty="0">
              <a:solidFill>
                <a:schemeClr val="bg1"/>
              </a:solidFill>
            </a:endParaRPr>
          </a:p>
        </p:txBody>
      </p:sp>
    </p:spTree>
    <p:extLst>
      <p:ext uri="{BB962C8B-B14F-4D97-AF65-F5344CB8AC3E}">
        <p14:creationId xmlns:p14="http://schemas.microsoft.com/office/powerpoint/2010/main" val="2828474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51907" y="5189998"/>
            <a:ext cx="1793422" cy="1434738"/>
          </a:xfrm>
          <a:prstGeom prst="rect">
            <a:avLst/>
          </a:prstGeom>
        </p:spPr>
      </p:pic>
      <p:sp>
        <p:nvSpPr>
          <p:cNvPr id="8" name="Rectangle 7"/>
          <p:cNvSpPr/>
          <p:nvPr/>
        </p:nvSpPr>
        <p:spPr>
          <a:xfrm>
            <a:off x="10269612" y="5538035"/>
            <a:ext cx="1558012" cy="738664"/>
          </a:xfrm>
          <a:prstGeom prst="rect">
            <a:avLst/>
          </a:prstGeom>
        </p:spPr>
        <p:txBody>
          <a:bodyPr wrap="square">
            <a:spAutoFit/>
          </a:bodyPr>
          <a:lstStyle/>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Will future </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employees</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have a heart?</a:t>
            </a:r>
            <a:endParaRPr lang="en-NZ" sz="1400" b="1" dirty="0">
              <a:solidFill>
                <a:schemeClr val="bg1"/>
              </a:solidFill>
            </a:endParaRPr>
          </a:p>
        </p:txBody>
      </p:sp>
      <p:sp>
        <p:nvSpPr>
          <p:cNvPr id="2" name="Rectangle 1"/>
          <p:cNvSpPr/>
          <p:nvPr/>
        </p:nvSpPr>
        <p:spPr>
          <a:xfrm>
            <a:off x="661481" y="2221097"/>
            <a:ext cx="8394970" cy="3416320"/>
          </a:xfrm>
          <a:prstGeom prst="rect">
            <a:avLst/>
          </a:prstGeom>
        </p:spPr>
        <p:txBody>
          <a:bodyPr wrap="square">
            <a:spAutoFit/>
          </a:bodyPr>
          <a:lstStyle/>
          <a:p>
            <a:r>
              <a:rPr lang="en-NZ" altLang="en-US" sz="2400" dirty="0"/>
              <a:t>In every industry, leaders and managers rate “attitude” as one of the most important factors in employee performance. </a:t>
            </a:r>
          </a:p>
          <a:p>
            <a:endParaRPr lang="en-NZ" altLang="en-US" sz="2400" dirty="0"/>
          </a:p>
          <a:p>
            <a:r>
              <a:rPr lang="en-NZ" altLang="en-US" sz="2400" dirty="0"/>
              <a:t>Attitude can be the difference between success and failure for business. </a:t>
            </a:r>
          </a:p>
          <a:p>
            <a:endParaRPr lang="en-NZ" altLang="en-US" sz="2400" dirty="0"/>
          </a:p>
          <a:p>
            <a:r>
              <a:rPr lang="en-NZ" altLang="en-US" sz="2400" dirty="0"/>
              <a:t>Attitude can be the difference between success and failure for any employee.</a:t>
            </a:r>
            <a:endParaRPr lang="en-NZ" sz="2400" dirty="0"/>
          </a:p>
        </p:txBody>
      </p:sp>
    </p:spTree>
    <p:extLst>
      <p:ext uri="{BB962C8B-B14F-4D97-AF65-F5344CB8AC3E}">
        <p14:creationId xmlns:p14="http://schemas.microsoft.com/office/powerpoint/2010/main" val="6033545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51907" y="5189998"/>
            <a:ext cx="1793422" cy="1434738"/>
          </a:xfrm>
          <a:prstGeom prst="rect">
            <a:avLst/>
          </a:prstGeom>
        </p:spPr>
      </p:pic>
      <p:sp>
        <p:nvSpPr>
          <p:cNvPr id="8" name="Rectangle 7"/>
          <p:cNvSpPr/>
          <p:nvPr/>
        </p:nvSpPr>
        <p:spPr>
          <a:xfrm>
            <a:off x="10269612" y="5538035"/>
            <a:ext cx="1558012" cy="738664"/>
          </a:xfrm>
          <a:prstGeom prst="rect">
            <a:avLst/>
          </a:prstGeom>
        </p:spPr>
        <p:txBody>
          <a:bodyPr wrap="square">
            <a:spAutoFit/>
          </a:bodyPr>
          <a:lstStyle/>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Will future </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employees</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have a heart?</a:t>
            </a:r>
            <a:endParaRPr lang="en-NZ" sz="1400" b="1" dirty="0">
              <a:solidFill>
                <a:schemeClr val="bg1"/>
              </a:solidFill>
            </a:endParaRPr>
          </a:p>
        </p:txBody>
      </p:sp>
      <p:sp>
        <p:nvSpPr>
          <p:cNvPr id="5" name="Rectangle 2"/>
          <p:cNvSpPr>
            <a:spLocks noGrp="1" noChangeArrowheads="1"/>
          </p:cNvSpPr>
          <p:nvPr>
            <p:ph type="title"/>
          </p:nvPr>
        </p:nvSpPr>
        <p:spPr>
          <a:xfrm>
            <a:off x="985332" y="2012646"/>
            <a:ext cx="8335963" cy="701371"/>
          </a:xfrm>
        </p:spPr>
        <p:txBody>
          <a:bodyPr>
            <a:normAutofit/>
          </a:bodyPr>
          <a:lstStyle/>
          <a:p>
            <a:pPr algn="ctr" eaLnBrk="1" fontAlgn="auto" hangingPunct="1">
              <a:spcAft>
                <a:spcPts val="0"/>
              </a:spcAft>
              <a:defRPr/>
            </a:pPr>
            <a:r>
              <a:rPr lang="en-GB" altLang="en-US" sz="3100" b="1" dirty="0"/>
              <a:t>Education to employment</a:t>
            </a:r>
          </a:p>
        </p:txBody>
      </p:sp>
      <p:sp>
        <p:nvSpPr>
          <p:cNvPr id="3" name="TextBox 2"/>
          <p:cNvSpPr txBox="1"/>
          <p:nvPr/>
        </p:nvSpPr>
        <p:spPr>
          <a:xfrm>
            <a:off x="629031" y="3287949"/>
            <a:ext cx="9640581" cy="1200329"/>
          </a:xfrm>
          <a:prstGeom prst="rect">
            <a:avLst/>
          </a:prstGeom>
          <a:noFill/>
        </p:spPr>
        <p:txBody>
          <a:bodyPr wrap="square" rtlCol="0">
            <a:spAutoFit/>
          </a:bodyPr>
          <a:lstStyle/>
          <a:p>
            <a:pPr algn="ctr"/>
            <a:r>
              <a:rPr lang="en-US" sz="3600" dirty="0">
                <a:latin typeface="MV Boli" panose="02000500030200090000" pitchFamily="2" charset="0"/>
                <a:cs typeface="MV Boli" panose="02000500030200090000" pitchFamily="2" charset="0"/>
              </a:rPr>
              <a:t>You are kidding me how do we educate </a:t>
            </a:r>
            <a:r>
              <a:rPr lang="en-US" sz="3600" dirty="0">
                <a:solidFill>
                  <a:srgbClr val="FFFF00"/>
                </a:solidFill>
                <a:latin typeface="MV Boli" panose="02000500030200090000" pitchFamily="2" charset="0"/>
                <a:cs typeface="MV Boli" panose="02000500030200090000" pitchFamily="2" charset="0"/>
              </a:rPr>
              <a:t>personality</a:t>
            </a:r>
            <a:r>
              <a:rPr lang="en-US" sz="3600" dirty="0">
                <a:latin typeface="MV Boli" panose="02000500030200090000" pitchFamily="2" charset="0"/>
                <a:cs typeface="MV Boli" panose="02000500030200090000" pitchFamily="2" charset="0"/>
              </a:rPr>
              <a:t> and </a:t>
            </a:r>
            <a:r>
              <a:rPr lang="en-US" sz="3600" dirty="0">
                <a:solidFill>
                  <a:srgbClr val="FFFF00"/>
                </a:solidFill>
                <a:latin typeface="MV Boli" panose="02000500030200090000" pitchFamily="2" charset="0"/>
                <a:cs typeface="MV Boli" panose="02000500030200090000" pitchFamily="2" charset="0"/>
              </a:rPr>
              <a:t>attitude</a:t>
            </a:r>
            <a:r>
              <a:rPr lang="en-US" sz="3600" dirty="0">
                <a:latin typeface="MV Boli" panose="02000500030200090000" pitchFamily="2" charset="0"/>
                <a:cs typeface="MV Boli" panose="02000500030200090000" pitchFamily="2" charset="0"/>
              </a:rPr>
              <a:t>?</a:t>
            </a:r>
            <a:endParaRPr lang="en-NZ" sz="3600" dirty="0">
              <a:latin typeface="MV Boli" panose="02000500030200090000" pitchFamily="2" charset="0"/>
              <a:cs typeface="MV Boli" panose="02000500030200090000" pitchFamily="2" charset="0"/>
            </a:endParaRPr>
          </a:p>
        </p:txBody>
      </p:sp>
    </p:spTree>
    <p:extLst>
      <p:ext uri="{BB962C8B-B14F-4D97-AF65-F5344CB8AC3E}">
        <p14:creationId xmlns:p14="http://schemas.microsoft.com/office/powerpoint/2010/main" val="1079795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5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51907" y="5189998"/>
            <a:ext cx="1793422" cy="1434738"/>
          </a:xfrm>
          <a:prstGeom prst="rect">
            <a:avLst/>
          </a:prstGeom>
        </p:spPr>
      </p:pic>
      <p:sp>
        <p:nvSpPr>
          <p:cNvPr id="8" name="Rectangle 7"/>
          <p:cNvSpPr/>
          <p:nvPr/>
        </p:nvSpPr>
        <p:spPr>
          <a:xfrm>
            <a:off x="10269612" y="5538035"/>
            <a:ext cx="1558012" cy="738664"/>
          </a:xfrm>
          <a:prstGeom prst="rect">
            <a:avLst/>
          </a:prstGeom>
        </p:spPr>
        <p:txBody>
          <a:bodyPr wrap="square">
            <a:spAutoFit/>
          </a:bodyPr>
          <a:lstStyle/>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Will future </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employees</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have a heart?</a:t>
            </a:r>
            <a:endParaRPr lang="en-NZ" sz="1400" b="1" dirty="0">
              <a:solidFill>
                <a:schemeClr val="bg1"/>
              </a:solidFill>
            </a:endParaRPr>
          </a:p>
        </p:txBody>
      </p:sp>
      <p:sp>
        <p:nvSpPr>
          <p:cNvPr id="5" name="Rectangle 2"/>
          <p:cNvSpPr>
            <a:spLocks noGrp="1" noChangeArrowheads="1"/>
          </p:cNvSpPr>
          <p:nvPr>
            <p:ph type="title"/>
          </p:nvPr>
        </p:nvSpPr>
        <p:spPr>
          <a:xfrm>
            <a:off x="985332" y="2012646"/>
            <a:ext cx="8335963" cy="3092450"/>
          </a:xfrm>
        </p:spPr>
        <p:txBody>
          <a:bodyPr>
            <a:normAutofit/>
          </a:bodyPr>
          <a:lstStyle/>
          <a:p>
            <a:pPr algn="ctr" eaLnBrk="1" fontAlgn="auto" hangingPunct="1">
              <a:spcAft>
                <a:spcPts val="0"/>
              </a:spcAft>
              <a:defRPr/>
            </a:pPr>
            <a:r>
              <a:rPr lang="en-NZ" altLang="en-US" b="1" dirty="0">
                <a:solidFill>
                  <a:schemeClr val="accent1">
                    <a:lumMod val="60000"/>
                    <a:lumOff val="40000"/>
                  </a:schemeClr>
                </a:solidFill>
              </a:rPr>
              <a:t>We cannot see Attitude.</a:t>
            </a:r>
            <a:br>
              <a:rPr lang="en-NZ" altLang="en-US" b="1" dirty="0">
                <a:solidFill>
                  <a:schemeClr val="accent1">
                    <a:lumMod val="60000"/>
                    <a:lumOff val="40000"/>
                  </a:schemeClr>
                </a:solidFill>
              </a:rPr>
            </a:br>
            <a:br>
              <a:rPr lang="en-NZ" altLang="en-US" b="1" dirty="0">
                <a:solidFill>
                  <a:schemeClr val="accent1">
                    <a:lumMod val="60000"/>
                    <a:lumOff val="40000"/>
                  </a:schemeClr>
                </a:solidFill>
              </a:rPr>
            </a:br>
            <a:r>
              <a:rPr lang="en-NZ" altLang="en-US" sz="3100" b="1" dirty="0"/>
              <a:t>we can only see the behaviour that is </a:t>
            </a:r>
            <a:br>
              <a:rPr lang="en-NZ" altLang="en-US" sz="3100" b="1" dirty="0"/>
            </a:br>
            <a:br>
              <a:rPr lang="en-NZ" altLang="en-US" sz="3100" b="1" dirty="0"/>
            </a:br>
            <a:r>
              <a:rPr lang="en-NZ" altLang="en-US" sz="3100" b="1" dirty="0"/>
              <a:t>affected by Attitude.</a:t>
            </a:r>
            <a:endParaRPr lang="en-GB" altLang="en-US" sz="3100" b="1" dirty="0"/>
          </a:p>
        </p:txBody>
      </p:sp>
    </p:spTree>
    <p:extLst>
      <p:ext uri="{BB962C8B-B14F-4D97-AF65-F5344CB8AC3E}">
        <p14:creationId xmlns:p14="http://schemas.microsoft.com/office/powerpoint/2010/main" val="13095427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51907" y="5189998"/>
            <a:ext cx="1793422" cy="1434738"/>
          </a:xfrm>
          <a:prstGeom prst="rect">
            <a:avLst/>
          </a:prstGeom>
        </p:spPr>
      </p:pic>
      <p:sp>
        <p:nvSpPr>
          <p:cNvPr id="5" name="Rectangle 4"/>
          <p:cNvSpPr/>
          <p:nvPr/>
        </p:nvSpPr>
        <p:spPr>
          <a:xfrm>
            <a:off x="10269612" y="5538035"/>
            <a:ext cx="1558012" cy="738664"/>
          </a:xfrm>
          <a:prstGeom prst="rect">
            <a:avLst/>
          </a:prstGeom>
        </p:spPr>
        <p:txBody>
          <a:bodyPr wrap="square">
            <a:spAutoFit/>
          </a:bodyPr>
          <a:lstStyle/>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Will future </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employees</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have a heart?</a:t>
            </a:r>
            <a:endParaRPr lang="en-NZ" sz="1400" b="1" dirty="0">
              <a:solidFill>
                <a:schemeClr val="bg1"/>
              </a:solidFill>
            </a:endParaRPr>
          </a:p>
        </p:txBody>
      </p:sp>
      <p:sp>
        <p:nvSpPr>
          <p:cNvPr id="2" name="Rectangle 1"/>
          <p:cNvSpPr/>
          <p:nvPr/>
        </p:nvSpPr>
        <p:spPr>
          <a:xfrm>
            <a:off x="1511029" y="2515238"/>
            <a:ext cx="7992894" cy="1938992"/>
          </a:xfrm>
          <a:prstGeom prst="rect">
            <a:avLst/>
          </a:prstGeom>
        </p:spPr>
        <p:txBody>
          <a:bodyPr wrap="square">
            <a:spAutoFit/>
          </a:bodyPr>
          <a:lstStyle/>
          <a:p>
            <a:r>
              <a:rPr lang="en-NZ" sz="2800" b="1" dirty="0"/>
              <a:t>“The Internet and technology is becoming the town square for the global village of tomorrow.”</a:t>
            </a:r>
          </a:p>
          <a:p>
            <a:endParaRPr lang="en-NZ" dirty="0"/>
          </a:p>
          <a:p>
            <a:r>
              <a:rPr lang="en-NZ" b="1" i="1" dirty="0"/>
              <a:t>Bill Gates</a:t>
            </a:r>
          </a:p>
        </p:txBody>
      </p:sp>
    </p:spTree>
    <p:extLst>
      <p:ext uri="{BB962C8B-B14F-4D97-AF65-F5344CB8AC3E}">
        <p14:creationId xmlns:p14="http://schemas.microsoft.com/office/powerpoint/2010/main" val="28642603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your mission if you choose to accept i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6216" y="503957"/>
            <a:ext cx="3373298" cy="188904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850664" y="2869660"/>
            <a:ext cx="4004401" cy="3046988"/>
          </a:xfrm>
          <a:prstGeom prst="rect">
            <a:avLst/>
          </a:prstGeom>
          <a:noFill/>
        </p:spPr>
        <p:txBody>
          <a:bodyPr wrap="square" rtlCol="0">
            <a:spAutoFit/>
          </a:bodyPr>
          <a:lstStyle/>
          <a:p>
            <a:pPr algn="ctr"/>
            <a:r>
              <a:rPr lang="en-US" sz="3200" b="1" dirty="0"/>
              <a:t>Embrace technology in everything, it is the international language of the future</a:t>
            </a:r>
            <a:endParaRPr lang="en-NZ" sz="3200" b="1" dirty="0"/>
          </a:p>
        </p:txBody>
      </p:sp>
      <p:sp>
        <p:nvSpPr>
          <p:cNvPr id="7" name="TextBox 6"/>
          <p:cNvSpPr txBox="1"/>
          <p:nvPr/>
        </p:nvSpPr>
        <p:spPr>
          <a:xfrm>
            <a:off x="507216" y="1938198"/>
            <a:ext cx="5037550" cy="4154984"/>
          </a:xfrm>
          <a:prstGeom prst="rect">
            <a:avLst/>
          </a:prstGeom>
          <a:noFill/>
        </p:spPr>
        <p:txBody>
          <a:bodyPr wrap="square" rtlCol="0">
            <a:spAutoFit/>
          </a:bodyPr>
          <a:lstStyle/>
          <a:p>
            <a:pPr algn="ctr"/>
            <a:r>
              <a:rPr lang="en-US" sz="4400" b="1" dirty="0">
                <a:solidFill>
                  <a:schemeClr val="accent1"/>
                </a:solidFill>
              </a:rPr>
              <a:t>But develop adults with an understanding of their personality and a positive attitude</a:t>
            </a:r>
            <a:endParaRPr lang="en-NZ" sz="4400" b="1" dirty="0">
              <a:solidFill>
                <a:schemeClr val="accent1"/>
              </a:solidFill>
            </a:endParaRPr>
          </a:p>
        </p:txBody>
      </p:sp>
    </p:spTree>
    <p:extLst>
      <p:ext uri="{BB962C8B-B14F-4D97-AF65-F5344CB8AC3E}">
        <p14:creationId xmlns:p14="http://schemas.microsoft.com/office/powerpoint/2010/main" val="3327267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2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51907" y="5189998"/>
            <a:ext cx="1793422" cy="1434738"/>
          </a:xfrm>
          <a:prstGeom prst="rect">
            <a:avLst/>
          </a:prstGeom>
        </p:spPr>
      </p:pic>
      <p:sp>
        <p:nvSpPr>
          <p:cNvPr id="8" name="Rectangle 7"/>
          <p:cNvSpPr/>
          <p:nvPr/>
        </p:nvSpPr>
        <p:spPr>
          <a:xfrm>
            <a:off x="10269612" y="5538035"/>
            <a:ext cx="1558012" cy="738664"/>
          </a:xfrm>
          <a:prstGeom prst="rect">
            <a:avLst/>
          </a:prstGeom>
        </p:spPr>
        <p:txBody>
          <a:bodyPr wrap="square">
            <a:spAutoFit/>
          </a:bodyPr>
          <a:lstStyle/>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Will future </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employees</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have a heart?</a:t>
            </a:r>
            <a:endParaRPr lang="en-NZ" sz="1400" b="1" dirty="0">
              <a:solidFill>
                <a:schemeClr val="bg1"/>
              </a:solidFill>
            </a:endParaRPr>
          </a:p>
        </p:txBody>
      </p:sp>
      <p:sp>
        <p:nvSpPr>
          <p:cNvPr id="5" name="Rectangle 4"/>
          <p:cNvSpPr/>
          <p:nvPr/>
        </p:nvSpPr>
        <p:spPr>
          <a:xfrm>
            <a:off x="1395075" y="2186596"/>
            <a:ext cx="8283946" cy="1939925"/>
          </a:xfrm>
          <a:prstGeom prst="rect">
            <a:avLst/>
          </a:prstGeom>
        </p:spPr>
        <p:txBody>
          <a:bodyPr wrap="square">
            <a:spAutoFit/>
          </a:bodyPr>
          <a:lstStyle/>
          <a:p>
            <a:pPr algn="ctr">
              <a:defRPr/>
            </a:pPr>
            <a:r>
              <a:rPr lang="en-NZ" sz="4000" b="1" i="1" dirty="0">
                <a:effectLst>
                  <a:outerShdw blurRad="38100" dist="38100" dir="2700000" algn="tl">
                    <a:srgbClr val="000000">
                      <a:alpha val="43137"/>
                    </a:srgbClr>
                  </a:outerShdw>
                </a:effectLst>
              </a:rPr>
              <a:t>I am convinced that life is 10% what happens to me and </a:t>
            </a:r>
          </a:p>
          <a:p>
            <a:pPr algn="ctr">
              <a:defRPr/>
            </a:pPr>
            <a:r>
              <a:rPr lang="en-NZ" sz="4000" b="1" i="1" dirty="0">
                <a:solidFill>
                  <a:schemeClr val="accent1">
                    <a:lumMod val="40000"/>
                    <a:lumOff val="60000"/>
                  </a:schemeClr>
                </a:solidFill>
                <a:effectLst>
                  <a:outerShdw blurRad="38100" dist="38100" dir="2700000" algn="tl">
                    <a:srgbClr val="000000">
                      <a:alpha val="43137"/>
                    </a:srgbClr>
                  </a:outerShdw>
                </a:effectLst>
              </a:rPr>
              <a:t>90% </a:t>
            </a:r>
            <a:r>
              <a:rPr lang="en-NZ" sz="4000" b="1" i="1" dirty="0">
                <a:effectLst>
                  <a:outerShdw blurRad="38100" dist="38100" dir="2700000" algn="tl">
                    <a:srgbClr val="000000">
                      <a:alpha val="43137"/>
                    </a:srgbClr>
                  </a:outerShdw>
                </a:effectLst>
              </a:rPr>
              <a:t>how I react to it. </a:t>
            </a:r>
          </a:p>
        </p:txBody>
      </p:sp>
      <p:sp>
        <p:nvSpPr>
          <p:cNvPr id="2" name="TextBox 1"/>
          <p:cNvSpPr txBox="1"/>
          <p:nvPr/>
        </p:nvSpPr>
        <p:spPr>
          <a:xfrm rot="20626569">
            <a:off x="6157609" y="4359163"/>
            <a:ext cx="4751622" cy="523220"/>
          </a:xfrm>
          <a:prstGeom prst="rect">
            <a:avLst/>
          </a:prstGeom>
          <a:noFill/>
        </p:spPr>
        <p:txBody>
          <a:bodyPr wrap="none" rtlCol="0">
            <a:spAutoFit/>
          </a:bodyPr>
          <a:lstStyle/>
          <a:p>
            <a:r>
              <a:rPr lang="en-US" sz="2800" b="1" dirty="0">
                <a:solidFill>
                  <a:schemeClr val="accent2">
                    <a:lumMod val="75000"/>
                  </a:schemeClr>
                </a:solidFill>
                <a:latin typeface="MV Boli" panose="02000500030200090000" pitchFamily="2" charset="0"/>
                <a:cs typeface="MV Boli" panose="02000500030200090000" pitchFamily="2" charset="0"/>
              </a:rPr>
              <a:t>Truly, thanks for listening.</a:t>
            </a:r>
            <a:endParaRPr lang="en-NZ" sz="2800" b="1" dirty="0">
              <a:solidFill>
                <a:schemeClr val="accent2">
                  <a:lumMod val="75000"/>
                </a:schemeClr>
              </a:solidFill>
              <a:latin typeface="MV Boli" panose="02000500030200090000" pitchFamily="2" charset="0"/>
              <a:cs typeface="MV Boli" panose="02000500030200090000" pitchFamily="2" charset="0"/>
            </a:endParaRPr>
          </a:p>
        </p:txBody>
      </p:sp>
    </p:spTree>
    <p:extLst>
      <p:ext uri="{BB962C8B-B14F-4D97-AF65-F5344CB8AC3E}">
        <p14:creationId xmlns:p14="http://schemas.microsoft.com/office/powerpoint/2010/main" val="3229274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51907" y="5189998"/>
            <a:ext cx="1793422" cy="1434738"/>
          </a:xfrm>
          <a:prstGeom prst="rect">
            <a:avLst/>
          </a:prstGeom>
        </p:spPr>
      </p:pic>
      <p:sp>
        <p:nvSpPr>
          <p:cNvPr id="5" name="Rectangle 4"/>
          <p:cNvSpPr/>
          <p:nvPr/>
        </p:nvSpPr>
        <p:spPr>
          <a:xfrm>
            <a:off x="10269612" y="5538035"/>
            <a:ext cx="1558012" cy="738664"/>
          </a:xfrm>
          <a:prstGeom prst="rect">
            <a:avLst/>
          </a:prstGeom>
        </p:spPr>
        <p:txBody>
          <a:bodyPr wrap="square">
            <a:spAutoFit/>
          </a:bodyPr>
          <a:lstStyle/>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Will future </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employees</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have a heart?</a:t>
            </a:r>
            <a:endParaRPr lang="en-NZ" sz="1400" b="1" dirty="0">
              <a:solidFill>
                <a:schemeClr val="bg1"/>
              </a:solidFill>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37927" y="1520682"/>
            <a:ext cx="6441233" cy="4289863"/>
          </a:xfrm>
          <a:prstGeom prst="rect">
            <a:avLst/>
          </a:prstGeom>
        </p:spPr>
      </p:pic>
    </p:spTree>
    <p:extLst>
      <p:ext uri="{BB962C8B-B14F-4D97-AF65-F5344CB8AC3E}">
        <p14:creationId xmlns:p14="http://schemas.microsoft.com/office/powerpoint/2010/main" val="31854359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51907" y="5189998"/>
            <a:ext cx="1793422" cy="1434738"/>
          </a:xfrm>
          <a:prstGeom prst="rect">
            <a:avLst/>
          </a:prstGeom>
        </p:spPr>
      </p:pic>
      <p:sp>
        <p:nvSpPr>
          <p:cNvPr id="5" name="Rectangle 4"/>
          <p:cNvSpPr/>
          <p:nvPr/>
        </p:nvSpPr>
        <p:spPr>
          <a:xfrm>
            <a:off x="10269612" y="5538035"/>
            <a:ext cx="1558012" cy="738664"/>
          </a:xfrm>
          <a:prstGeom prst="rect">
            <a:avLst/>
          </a:prstGeom>
        </p:spPr>
        <p:txBody>
          <a:bodyPr wrap="square">
            <a:spAutoFit/>
          </a:bodyPr>
          <a:lstStyle/>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Will future </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employees</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have a heart?</a:t>
            </a:r>
            <a:endParaRPr lang="en-NZ" sz="1400" b="1" dirty="0">
              <a:solidFill>
                <a:schemeClr val="bg1"/>
              </a:solidFill>
            </a:endParaRPr>
          </a:p>
        </p:txBody>
      </p:sp>
      <p:pic>
        <p:nvPicPr>
          <p:cNvPr id="1026" name="Picture 2" descr="Image result for cross road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2001" cy="6880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45704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6628" y="1260472"/>
            <a:ext cx="7239576" cy="4832417"/>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1907" y="5189998"/>
            <a:ext cx="1793422" cy="1434738"/>
          </a:xfrm>
          <a:prstGeom prst="rect">
            <a:avLst/>
          </a:prstGeom>
        </p:spPr>
      </p:pic>
      <p:sp>
        <p:nvSpPr>
          <p:cNvPr id="7" name="Rectangle 6"/>
          <p:cNvSpPr/>
          <p:nvPr/>
        </p:nvSpPr>
        <p:spPr>
          <a:xfrm>
            <a:off x="10269612" y="5538035"/>
            <a:ext cx="1558012" cy="738664"/>
          </a:xfrm>
          <a:prstGeom prst="rect">
            <a:avLst/>
          </a:prstGeom>
        </p:spPr>
        <p:txBody>
          <a:bodyPr wrap="square">
            <a:spAutoFit/>
          </a:bodyPr>
          <a:lstStyle/>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Will future </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employees</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have a heart?</a:t>
            </a:r>
            <a:endParaRPr lang="en-NZ" sz="1400" b="1" dirty="0">
              <a:solidFill>
                <a:schemeClr val="bg1"/>
              </a:solidFill>
            </a:endParaRPr>
          </a:p>
        </p:txBody>
      </p:sp>
    </p:spTree>
    <p:extLst>
      <p:ext uri="{BB962C8B-B14F-4D97-AF65-F5344CB8AC3E}">
        <p14:creationId xmlns:p14="http://schemas.microsoft.com/office/powerpoint/2010/main" val="12711706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4263" y="1686897"/>
            <a:ext cx="5555898" cy="372485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1907" y="5189998"/>
            <a:ext cx="1793422" cy="1434738"/>
          </a:xfrm>
          <a:prstGeom prst="rect">
            <a:avLst/>
          </a:prstGeom>
        </p:spPr>
      </p:pic>
      <p:sp>
        <p:nvSpPr>
          <p:cNvPr id="7" name="Rectangle 6"/>
          <p:cNvSpPr/>
          <p:nvPr/>
        </p:nvSpPr>
        <p:spPr>
          <a:xfrm>
            <a:off x="10269612" y="5538035"/>
            <a:ext cx="1558012" cy="738664"/>
          </a:xfrm>
          <a:prstGeom prst="rect">
            <a:avLst/>
          </a:prstGeom>
        </p:spPr>
        <p:txBody>
          <a:bodyPr wrap="square">
            <a:spAutoFit/>
          </a:bodyPr>
          <a:lstStyle/>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Will future </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employees</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have a heart?</a:t>
            </a:r>
            <a:endParaRPr lang="en-NZ" sz="1400" b="1" dirty="0">
              <a:solidFill>
                <a:schemeClr val="bg1"/>
              </a:solidFill>
            </a:endParaRPr>
          </a:p>
        </p:txBody>
      </p:sp>
    </p:spTree>
    <p:extLst>
      <p:ext uri="{BB962C8B-B14F-4D97-AF65-F5344CB8AC3E}">
        <p14:creationId xmlns:p14="http://schemas.microsoft.com/office/powerpoint/2010/main" val="2959786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68629" y="1758642"/>
            <a:ext cx="3174188" cy="3170099"/>
          </a:xfrm>
          <a:prstGeom prst="rect">
            <a:avLst/>
          </a:prstGeom>
          <a:noFill/>
        </p:spPr>
        <p:txBody>
          <a:bodyPr wrap="square" rtlCol="0">
            <a:spAutoFit/>
          </a:bodyPr>
          <a:lstStyle/>
          <a:p>
            <a:r>
              <a:rPr lang="en-NZ" sz="4000" dirty="0">
                <a:latin typeface="Berlin Sans FB Demi" panose="020E0802020502020306" pitchFamily="34" charset="0"/>
              </a:rPr>
              <a:t>Does</a:t>
            </a:r>
          </a:p>
          <a:p>
            <a:r>
              <a:rPr lang="en-NZ" sz="4000" dirty="0">
                <a:latin typeface="Berlin Sans FB Demi" panose="020E0802020502020306" pitchFamily="34" charset="0"/>
              </a:rPr>
              <a:t>technology</a:t>
            </a:r>
          </a:p>
          <a:p>
            <a:r>
              <a:rPr lang="en-NZ" sz="4000" dirty="0">
                <a:latin typeface="Berlin Sans FB Demi" panose="020E0802020502020306" pitchFamily="34" charset="0"/>
              </a:rPr>
              <a:t>increase </a:t>
            </a:r>
          </a:p>
          <a:p>
            <a:r>
              <a:rPr lang="en-NZ" sz="4000" dirty="0">
                <a:latin typeface="Berlin Sans FB Demi" panose="020E0802020502020306" pitchFamily="34" charset="0"/>
              </a:rPr>
              <a:t>Service</a:t>
            </a:r>
          </a:p>
          <a:p>
            <a:r>
              <a:rPr lang="en-NZ" sz="4000" dirty="0">
                <a:latin typeface="Berlin Sans FB Demi" panose="020E0802020502020306" pitchFamily="34" charset="0"/>
              </a:rPr>
              <a:t>standards?</a:t>
            </a: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42817" y="1902664"/>
            <a:ext cx="3831488" cy="2873617"/>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1907" y="5189998"/>
            <a:ext cx="1793422" cy="1434738"/>
          </a:xfrm>
          <a:prstGeom prst="rect">
            <a:avLst/>
          </a:prstGeom>
        </p:spPr>
      </p:pic>
      <p:sp>
        <p:nvSpPr>
          <p:cNvPr id="7" name="Rectangle 6"/>
          <p:cNvSpPr/>
          <p:nvPr/>
        </p:nvSpPr>
        <p:spPr>
          <a:xfrm>
            <a:off x="10269612" y="5538035"/>
            <a:ext cx="1558012" cy="738664"/>
          </a:xfrm>
          <a:prstGeom prst="rect">
            <a:avLst/>
          </a:prstGeom>
        </p:spPr>
        <p:txBody>
          <a:bodyPr wrap="square">
            <a:spAutoFit/>
          </a:bodyPr>
          <a:lstStyle/>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Will future </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employees</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have a heart?</a:t>
            </a:r>
            <a:endParaRPr lang="en-NZ" sz="1400" b="1" dirty="0">
              <a:solidFill>
                <a:schemeClr val="bg1"/>
              </a:solidFill>
            </a:endParaRPr>
          </a:p>
        </p:txBody>
      </p:sp>
    </p:spTree>
    <p:extLst>
      <p:ext uri="{BB962C8B-B14F-4D97-AF65-F5344CB8AC3E}">
        <p14:creationId xmlns:p14="http://schemas.microsoft.com/office/powerpoint/2010/main" val="5620863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48547" y="2827176"/>
            <a:ext cx="4599992" cy="923330"/>
          </a:xfrm>
          <a:prstGeom prst="rect">
            <a:avLst/>
          </a:prstGeom>
          <a:noFill/>
        </p:spPr>
        <p:txBody>
          <a:bodyPr wrap="square" rtlCol="0">
            <a:spAutoFit/>
          </a:bodyPr>
          <a:lstStyle/>
          <a:p>
            <a:r>
              <a:rPr lang="en-NZ" sz="5400" dirty="0">
                <a:latin typeface="Berlin Sans FB Demi" panose="020E0802020502020306" pitchFamily="34" charset="0"/>
              </a:rPr>
              <a:t>Experiences.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3225" y="5189998"/>
            <a:ext cx="2550645" cy="1434738"/>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3746" y="5189998"/>
            <a:ext cx="2151465" cy="1434738"/>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35087" y="5189998"/>
            <a:ext cx="1800926" cy="1434738"/>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69361" y="5189998"/>
            <a:ext cx="1912983" cy="1434738"/>
          </a:xfrm>
          <a:prstGeom prst="rect">
            <a:avLst/>
          </a:prstGeom>
        </p:spPr>
      </p:pic>
      <p:sp>
        <p:nvSpPr>
          <p:cNvPr id="10" name="TextBox 9"/>
          <p:cNvSpPr txBox="1"/>
          <p:nvPr/>
        </p:nvSpPr>
        <p:spPr>
          <a:xfrm>
            <a:off x="6961810" y="1113453"/>
            <a:ext cx="3460484" cy="923330"/>
          </a:xfrm>
          <a:prstGeom prst="rect">
            <a:avLst/>
          </a:prstGeom>
          <a:noFill/>
        </p:spPr>
        <p:txBody>
          <a:bodyPr wrap="square" rtlCol="0">
            <a:spAutoFit/>
          </a:bodyPr>
          <a:lstStyle/>
          <a:p>
            <a:r>
              <a:rPr lang="en-NZ" sz="5400" dirty="0">
                <a:latin typeface="Berlin Sans FB Demi" panose="020E0802020502020306" pitchFamily="34" charset="0"/>
              </a:rPr>
              <a:t>Efficiency.</a:t>
            </a:r>
          </a:p>
        </p:txBody>
      </p:sp>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51907" y="5189998"/>
            <a:ext cx="1793422" cy="1434738"/>
          </a:xfrm>
          <a:prstGeom prst="rect">
            <a:avLst/>
          </a:prstGeom>
        </p:spPr>
      </p:pic>
      <p:sp>
        <p:nvSpPr>
          <p:cNvPr id="12" name="Rectangle 11"/>
          <p:cNvSpPr/>
          <p:nvPr/>
        </p:nvSpPr>
        <p:spPr>
          <a:xfrm>
            <a:off x="10269612" y="5538035"/>
            <a:ext cx="1558012" cy="738664"/>
          </a:xfrm>
          <a:prstGeom prst="rect">
            <a:avLst/>
          </a:prstGeom>
        </p:spPr>
        <p:txBody>
          <a:bodyPr wrap="square">
            <a:spAutoFit/>
          </a:bodyPr>
          <a:lstStyle/>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Will future </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employees</a:t>
            </a:r>
          </a:p>
          <a:p>
            <a:pPr algn="ctr"/>
            <a:r>
              <a:rPr lang="en-NZ" sz="14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have a heart?</a:t>
            </a:r>
            <a:endParaRPr lang="en-NZ" sz="1400" b="1" dirty="0">
              <a:solidFill>
                <a:schemeClr val="bg1"/>
              </a:solidFill>
            </a:endParaRPr>
          </a:p>
        </p:txBody>
      </p:sp>
    </p:spTree>
    <p:extLst>
      <p:ext uri="{BB962C8B-B14F-4D97-AF65-F5344CB8AC3E}">
        <p14:creationId xmlns:p14="http://schemas.microsoft.com/office/powerpoint/2010/main" val="2502413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500"/>
                                        <p:tgtEl>
                                          <p:spTgt spid="3"/>
                                        </p:tgtEl>
                                      </p:cBhvr>
                                    </p:animEffect>
                                  </p:childTnLst>
                                </p:cTn>
                              </p:par>
                            </p:childTnLst>
                          </p:cTn>
                        </p:par>
                        <p:par>
                          <p:cTn id="25" fill="hold">
                            <p:stCondLst>
                              <p:cond delay="3500"/>
                            </p:stCondLst>
                            <p:childTnLst>
                              <p:par>
                                <p:cTn id="26" presetID="10"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250"/>
                                        <p:tgtEl>
                                          <p:spTgt spid="7"/>
                                        </p:tgtEl>
                                      </p:cBhvr>
                                    </p:animEffect>
                                  </p:childTnLst>
                                </p:cTn>
                              </p:par>
                            </p:childTnLst>
                          </p:cTn>
                        </p:par>
                        <p:par>
                          <p:cTn id="29" fill="hold">
                            <p:stCondLst>
                              <p:cond delay="4750"/>
                            </p:stCondLst>
                            <p:childTnLst>
                              <p:par>
                                <p:cTn id="30" presetID="10" presetClass="entr" presetSubtype="0"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250"/>
                                        <p:tgtEl>
                                          <p:spTgt spid="8"/>
                                        </p:tgtEl>
                                      </p:cBhvr>
                                    </p:animEffect>
                                  </p:childTnLst>
                                </p:cTn>
                              </p:par>
                            </p:childTnLst>
                          </p:cTn>
                        </p:par>
                        <p:par>
                          <p:cTn id="33" fill="hold">
                            <p:stCondLst>
                              <p:cond delay="6000"/>
                            </p:stCondLst>
                            <p:childTnLst>
                              <p:par>
                                <p:cTn id="34" presetID="10" presetClass="entr" presetSubtype="0"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technolog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1" cy="553024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5461035" y="2815284"/>
            <a:ext cx="1489510" cy="369332"/>
          </a:xfrm>
          <a:prstGeom prst="rect">
            <a:avLst/>
          </a:prstGeom>
        </p:spPr>
        <p:txBody>
          <a:bodyPr wrap="none">
            <a:spAutoFit/>
          </a:bodyPr>
          <a:lstStyle/>
          <a:p>
            <a:r>
              <a:rPr lang="en-NZ" b="1" dirty="0"/>
              <a:t>Technology</a:t>
            </a:r>
            <a:endParaRPr lang="en-AU" b="1" dirty="0"/>
          </a:p>
        </p:txBody>
      </p:sp>
      <p:sp>
        <p:nvSpPr>
          <p:cNvPr id="3" name="Rectangle 2"/>
          <p:cNvSpPr/>
          <p:nvPr/>
        </p:nvSpPr>
        <p:spPr>
          <a:xfrm>
            <a:off x="6825668" y="2815284"/>
            <a:ext cx="4027064" cy="369332"/>
          </a:xfrm>
          <a:prstGeom prst="rect">
            <a:avLst/>
          </a:prstGeom>
        </p:spPr>
        <p:txBody>
          <a:bodyPr wrap="none">
            <a:spAutoFit/>
          </a:bodyPr>
          <a:lstStyle/>
          <a:p>
            <a:r>
              <a:rPr lang="en-NZ" b="1" dirty="0"/>
              <a:t>is not the career, it’s the language</a:t>
            </a:r>
            <a:endParaRPr lang="en-AU" b="1" dirty="0"/>
          </a:p>
        </p:txBody>
      </p:sp>
    </p:spTree>
    <p:extLst>
      <p:ext uri="{BB962C8B-B14F-4D97-AF65-F5344CB8AC3E}">
        <p14:creationId xmlns:p14="http://schemas.microsoft.com/office/powerpoint/2010/main" val="2815365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ppt_x</p:attrName>
                                        </p:attrNameLst>
                                      </p:cBhvr>
                                      <p:tavLst>
                                        <p:tav tm="0">
                                          <p:val>
                                            <p:strVal val="#ppt_x"/>
                                          </p:val>
                                        </p:tav>
                                        <p:tav tm="100000">
                                          <p:val>
                                            <p:strVal val="#ppt_x"/>
                                          </p:val>
                                        </p:tav>
                                      </p:tavLst>
                                    </p:anim>
                                    <p:anim calcmode="lin" valueType="num">
                                      <p:cBhvr>
                                        <p:cTn id="9" dur="2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Vapor Trail">
  <a:themeElements>
    <a:clrScheme name="Vapor Trail">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8F31A783-2159-4870-BC29-2BA7D038EA4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68D74B15B807548920761944F04AB95" ma:contentTypeVersion="2" ma:contentTypeDescription="Create a new document." ma:contentTypeScope="" ma:versionID="29a801fa962b8102119fe2da2f9f577e">
  <xsd:schema xmlns:xsd="http://www.w3.org/2001/XMLSchema" xmlns:xs="http://www.w3.org/2001/XMLSchema" xmlns:p="http://schemas.microsoft.com/office/2006/metadata/properties" xmlns:ns2="33802f60-d73d-493a-9748-bfcef0be4eec" targetNamespace="http://schemas.microsoft.com/office/2006/metadata/properties" ma:root="true" ma:fieldsID="7b689b5d30bc44fa9b042bdc6e8ff498" ns2:_="">
    <xsd:import namespace="33802f60-d73d-493a-9748-bfcef0be4eec"/>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3802f60-d73d-493a-9748-bfcef0be4eec"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EC572FB-F9E6-4208-828E-DB88F5510C57}">
  <ds:schemaRefs>
    <ds:schemaRef ds:uri="http://schemas.microsoft.com/sharepoint/v3/contenttype/forms"/>
  </ds:schemaRefs>
</ds:datastoreItem>
</file>

<file path=customXml/itemProps2.xml><?xml version="1.0" encoding="utf-8"?>
<ds:datastoreItem xmlns:ds="http://schemas.openxmlformats.org/officeDocument/2006/customXml" ds:itemID="{44DC13E9-3CE6-4F7F-93C5-12AE7FD54AC7}">
  <ds:schemaRefs>
    <ds:schemaRef ds:uri="http://schemas.microsoft.com/office/2006/documentManagement/types"/>
    <ds:schemaRef ds:uri="http://purl.org/dc/elements/1.1/"/>
    <ds:schemaRef ds:uri="33802f60-d73d-493a-9748-bfcef0be4eec"/>
    <ds:schemaRef ds:uri="http://purl.org/dc/dcmitype/"/>
    <ds:schemaRef ds:uri="http://purl.org/dc/term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C155F119-90B3-4DDC-BCE7-F89B954E8C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3802f60-d73d-493a-9748-bfcef0be4ee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TM04033937[[fn=Vapor Trail]]</Template>
  <TotalTime>797</TotalTime>
  <Words>361</Words>
  <Application>Microsoft Office PowerPoint</Application>
  <PresentationFormat>Widescreen</PresentationFormat>
  <Paragraphs>87</Paragraphs>
  <Slides>21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Arial</vt:lpstr>
      <vt:lpstr>Berlin Sans FB Demi</vt:lpstr>
      <vt:lpstr>Calibri</vt:lpstr>
      <vt:lpstr>Century Gothic</vt:lpstr>
      <vt:lpstr>Jokerman</vt:lpstr>
      <vt:lpstr>MV Boli</vt:lpstr>
      <vt:lpstr>Times New Roman</vt:lpstr>
      <vt:lpstr>Vapor Trail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Education to employment</vt:lpstr>
      <vt:lpstr>We cannot see Attitude.  we can only see the behaviour that is   affected by Attitude.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 Cunningham</dc:creator>
  <cp:lastModifiedBy>Adam Cunningham</cp:lastModifiedBy>
  <cp:revision>28</cp:revision>
  <dcterms:created xsi:type="dcterms:W3CDTF">2016-03-30T23:02:08Z</dcterms:created>
  <dcterms:modified xsi:type="dcterms:W3CDTF">2017-05-25T08:57:25Z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0x010100868D74B15B807548920761944F04AB95</vt:lpwstr>
  </property>
</Properties>
</file>